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19" r:id="rId3"/>
    <p:sldId id="529" r:id="rId4"/>
    <p:sldId id="539" r:id="rId5"/>
    <p:sldId id="585" r:id="rId6"/>
    <p:sldId id="516" r:id="rId7"/>
    <p:sldId id="568" r:id="rId8"/>
    <p:sldId id="540" r:id="rId9"/>
    <p:sldId id="569" r:id="rId10"/>
    <p:sldId id="541" r:id="rId11"/>
    <p:sldId id="542" r:id="rId12"/>
    <p:sldId id="543" r:id="rId13"/>
    <p:sldId id="544" r:id="rId14"/>
    <p:sldId id="587" r:id="rId15"/>
    <p:sldId id="570" r:id="rId16"/>
    <p:sldId id="571" r:id="rId17"/>
    <p:sldId id="545" r:id="rId18"/>
    <p:sldId id="588" r:id="rId19"/>
    <p:sldId id="572" r:id="rId20"/>
    <p:sldId id="561" r:id="rId21"/>
    <p:sldId id="567" r:id="rId22"/>
    <p:sldId id="546" r:id="rId23"/>
    <p:sldId id="573" r:id="rId24"/>
    <p:sldId id="574" r:id="rId25"/>
    <p:sldId id="547" r:id="rId26"/>
    <p:sldId id="452" r:id="rId27"/>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4676" autoAdjust="0"/>
  </p:normalViewPr>
  <p:slideViewPr>
    <p:cSldViewPr>
      <p:cViewPr>
        <p:scale>
          <a:sx n="50" d="100"/>
          <a:sy n="50" d="100"/>
        </p:scale>
        <p:origin x="-1902" y="-516"/>
      </p:cViewPr>
      <p:guideLst>
        <p:guide orient="horz" pos="2160"/>
        <p:guide pos="2880"/>
      </p:guideLst>
    </p:cSldViewPr>
  </p:slideViewPr>
  <p:outlineViewPr>
    <p:cViewPr>
      <p:scale>
        <a:sx n="33" d="100"/>
        <a:sy n="33" d="100"/>
      </p:scale>
      <p:origin x="0" y="72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A8E4F-9642-42A1-9BA5-34B38EC63BF8}" type="datetimeFigureOut">
              <a:rPr lang="es-PY" smtClean="0"/>
              <a:pPr/>
              <a:t>16/03/2015</a:t>
            </a:fld>
            <a:endParaRPr lang="es-P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035C0-0754-4AD4-AB21-A071A6AD154F}" type="slidenum">
              <a:rPr lang="es-PY" smtClean="0"/>
              <a:pPr/>
              <a:t>‹Nº›</a:t>
            </a:fld>
            <a:endParaRPr lang="es-PY"/>
          </a:p>
        </p:txBody>
      </p:sp>
    </p:spTree>
    <p:extLst>
      <p:ext uri="{BB962C8B-B14F-4D97-AF65-F5344CB8AC3E}">
        <p14:creationId xmlns:p14="http://schemas.microsoft.com/office/powerpoint/2010/main" val="181471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5E90E542-BE07-41F7-BF16-C8D38E5252DA}" type="datetimeFigureOut">
              <a:rPr lang="es-PY" smtClean="0"/>
              <a:pPr/>
              <a:t>16/03/2015</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1D2DDCE6-6E27-46B6-9FF5-C15F7BABEB07}" type="slidenum">
              <a:rPr lang="es-PY" smtClean="0"/>
              <a:pPr/>
              <a:t>‹Nº›</a:t>
            </a:fld>
            <a:endParaRPr lang="es-PY"/>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4" name="13 CuadroTexto"/>
          <p:cNvSpPr txBox="1"/>
          <p:nvPr userDrawn="1"/>
        </p:nvSpPr>
        <p:spPr>
          <a:xfrm>
            <a:off x="6926934" y="6429396"/>
            <a:ext cx="2074222" cy="369332"/>
          </a:xfrm>
          <a:prstGeom prst="rect">
            <a:avLst/>
          </a:prstGeom>
          <a:noFill/>
        </p:spPr>
        <p:txBody>
          <a:bodyPr wrap="none" rtlCol="0">
            <a:spAutoFit/>
          </a:bodyPr>
          <a:lstStyle/>
          <a:p>
            <a:r>
              <a:rPr lang="es-PY"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Facultad Politécnica</a:t>
            </a:r>
            <a:endParaRPr lang="es-PY"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Rectángulo"/>
          <p:cNvSpPr/>
          <p:nvPr userDrawn="1"/>
        </p:nvSpPr>
        <p:spPr>
          <a:xfrm>
            <a:off x="0" y="714356"/>
            <a:ext cx="9144000" cy="564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7" name="Picture 2" descr="C:\Users\guillermo\Desktop\logo poli.png"/>
          <p:cNvPicPr>
            <a:picLocks noChangeAspect="1" noChangeArrowheads="1"/>
          </p:cNvPicPr>
          <p:nvPr userDrawn="1"/>
        </p:nvPicPr>
        <p:blipFill>
          <a:blip r:embed="rId2" cstate="print"/>
          <a:srcRect/>
          <a:stretch>
            <a:fillRect/>
          </a:stretch>
        </p:blipFill>
        <p:spPr bwMode="auto">
          <a:xfrm>
            <a:off x="208715" y="6000768"/>
            <a:ext cx="862823" cy="8572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13 CuadroTexto"/>
          <p:cNvSpPr txBox="1"/>
          <p:nvPr userDrawn="1"/>
        </p:nvSpPr>
        <p:spPr>
          <a:xfrm>
            <a:off x="6926934" y="6429396"/>
            <a:ext cx="2074222" cy="369332"/>
          </a:xfrm>
          <a:prstGeom prst="rect">
            <a:avLst/>
          </a:prstGeom>
          <a:noFill/>
        </p:spPr>
        <p:txBody>
          <a:bodyPr wrap="none" rtlCol="0">
            <a:spAutoFit/>
          </a:bodyPr>
          <a:lstStyle/>
          <a:p>
            <a:r>
              <a:rPr lang="es-PY"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Facultad Politécnica</a:t>
            </a:r>
            <a:endParaRPr lang="es-PY"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Rectángulo"/>
          <p:cNvSpPr/>
          <p:nvPr userDrawn="1"/>
        </p:nvSpPr>
        <p:spPr>
          <a:xfrm>
            <a:off x="0" y="714356"/>
            <a:ext cx="9144000" cy="564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7" name="Picture 2" descr="C:\Users\guillermo\Desktop\logo poli.png"/>
          <p:cNvPicPr>
            <a:picLocks noChangeAspect="1" noChangeArrowheads="1"/>
          </p:cNvPicPr>
          <p:nvPr userDrawn="1"/>
        </p:nvPicPr>
        <p:blipFill>
          <a:blip r:embed="rId2" cstate="print"/>
          <a:srcRect/>
          <a:stretch>
            <a:fillRect/>
          </a:stretch>
        </p:blipFill>
        <p:spPr bwMode="auto">
          <a:xfrm>
            <a:off x="208715" y="6000768"/>
            <a:ext cx="862823" cy="8572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13" name="12 CuadroTexto"/>
          <p:cNvSpPr txBox="1"/>
          <p:nvPr userDrawn="1"/>
        </p:nvSpPr>
        <p:spPr>
          <a:xfrm>
            <a:off x="6926934" y="6429396"/>
            <a:ext cx="2074222" cy="369332"/>
          </a:xfrm>
          <a:prstGeom prst="rect">
            <a:avLst/>
          </a:prstGeom>
          <a:noFill/>
        </p:spPr>
        <p:txBody>
          <a:bodyPr wrap="none" rtlCol="0">
            <a:spAutoFit/>
          </a:bodyPr>
          <a:lstStyle/>
          <a:p>
            <a:r>
              <a:rPr lang="es-PY"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Facultad Politécnica</a:t>
            </a:r>
            <a:endParaRPr lang="es-PY"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userDrawn="1"/>
        </p:nvSpPr>
        <p:spPr>
          <a:xfrm>
            <a:off x="0" y="714356"/>
            <a:ext cx="9144000" cy="564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8" name="Picture 2" descr="C:\Users\guillermo\Desktop\logo poli.png"/>
          <p:cNvPicPr>
            <a:picLocks noChangeAspect="1" noChangeArrowheads="1"/>
          </p:cNvPicPr>
          <p:nvPr userDrawn="1"/>
        </p:nvPicPr>
        <p:blipFill>
          <a:blip r:embed="rId2" cstate="print"/>
          <a:srcRect/>
          <a:stretch>
            <a:fillRect/>
          </a:stretch>
        </p:blipFill>
        <p:spPr bwMode="auto">
          <a:xfrm>
            <a:off x="208715" y="6000768"/>
            <a:ext cx="862823" cy="8572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15" name="14 CuadroTexto"/>
          <p:cNvSpPr txBox="1"/>
          <p:nvPr userDrawn="1"/>
        </p:nvSpPr>
        <p:spPr>
          <a:xfrm>
            <a:off x="6926934" y="6429396"/>
            <a:ext cx="2074222" cy="369332"/>
          </a:xfrm>
          <a:prstGeom prst="rect">
            <a:avLst/>
          </a:prstGeom>
          <a:noFill/>
        </p:spPr>
        <p:txBody>
          <a:bodyPr wrap="none" rtlCol="0">
            <a:spAutoFit/>
          </a:bodyPr>
          <a:lstStyle/>
          <a:p>
            <a:r>
              <a:rPr lang="es-PY"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Facultad Politécnica</a:t>
            </a:r>
            <a:endParaRPr lang="es-PY"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Rectángulo"/>
          <p:cNvSpPr/>
          <p:nvPr userDrawn="1"/>
        </p:nvSpPr>
        <p:spPr>
          <a:xfrm>
            <a:off x="0" y="714356"/>
            <a:ext cx="9144000" cy="564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10" name="Picture 2" descr="C:\Users\guillermo\Desktop\logo poli.png"/>
          <p:cNvPicPr>
            <a:picLocks noChangeAspect="1" noChangeArrowheads="1"/>
          </p:cNvPicPr>
          <p:nvPr userDrawn="1"/>
        </p:nvPicPr>
        <p:blipFill>
          <a:blip r:embed="rId2" cstate="print"/>
          <a:srcRect/>
          <a:stretch>
            <a:fillRect/>
          </a:stretch>
        </p:blipFill>
        <p:spPr bwMode="auto">
          <a:xfrm>
            <a:off x="208715" y="6000768"/>
            <a:ext cx="862823" cy="8572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pic>
        <p:nvPicPr>
          <p:cNvPr id="4" name="Picture 2" descr="C:\Documents and Settings\marcos\Escritorio\BANNERS. 11.08.10\sello-gif.gif"/>
          <p:cNvPicPr>
            <a:picLocks noChangeAspect="1" noChangeArrowheads="1"/>
          </p:cNvPicPr>
          <p:nvPr userDrawn="1"/>
        </p:nvPicPr>
        <p:blipFill>
          <a:blip r:embed="rId2">
            <a:duotone>
              <a:schemeClr val="accent5">
                <a:shade val="45000"/>
                <a:satMod val="135000"/>
              </a:schemeClr>
              <a:prstClr val="white"/>
            </a:duotone>
          </a:blip>
          <a:srcRect/>
          <a:stretch>
            <a:fillRect/>
          </a:stretch>
        </p:blipFill>
        <p:spPr bwMode="auto">
          <a:xfrm>
            <a:off x="2244972" y="1500174"/>
            <a:ext cx="4398730" cy="4714884"/>
          </a:xfrm>
          <a:prstGeom prst="rect">
            <a:avLst/>
          </a:prstGeom>
          <a:noFill/>
          <a:ln w="9525">
            <a:noFill/>
            <a:miter lim="800000"/>
            <a:headEnd/>
            <a:tailEnd/>
          </a:ln>
          <a:effectLst>
            <a:outerShdw blurRad="1270000" dist="2540000" dir="21540000" sx="200000" sy="200000" algn="ctr" rotWithShape="0">
              <a:srgbClr val="000000">
                <a:alpha val="0"/>
              </a:srgbClr>
            </a:outerShdw>
          </a:effectLst>
        </p:spPr>
      </p:pic>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14" name="13 CuadroTexto"/>
          <p:cNvSpPr txBox="1"/>
          <p:nvPr userDrawn="1"/>
        </p:nvSpPr>
        <p:spPr>
          <a:xfrm>
            <a:off x="6926934" y="6429396"/>
            <a:ext cx="2074222" cy="369332"/>
          </a:xfrm>
          <a:prstGeom prst="rect">
            <a:avLst/>
          </a:prstGeom>
          <a:noFill/>
        </p:spPr>
        <p:txBody>
          <a:bodyPr wrap="none" rtlCol="0">
            <a:spAutoFit/>
          </a:bodyPr>
          <a:lstStyle/>
          <a:p>
            <a:r>
              <a:rPr lang="es-PY"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Facultad Politécnica</a:t>
            </a:r>
            <a:endParaRPr lang="es-PY"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Rectángulo"/>
          <p:cNvSpPr/>
          <p:nvPr userDrawn="1"/>
        </p:nvSpPr>
        <p:spPr>
          <a:xfrm>
            <a:off x="0" y="714356"/>
            <a:ext cx="9144000" cy="564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8" name="Picture 2" descr="C:\Users\guillermo\Desktop\logo poli.png"/>
          <p:cNvPicPr>
            <a:picLocks noChangeAspect="1" noChangeArrowheads="1"/>
          </p:cNvPicPr>
          <p:nvPr userDrawn="1"/>
        </p:nvPicPr>
        <p:blipFill>
          <a:blip r:embed="rId3" cstate="print"/>
          <a:srcRect/>
          <a:stretch>
            <a:fillRect/>
          </a:stretch>
        </p:blipFill>
        <p:spPr bwMode="auto">
          <a:xfrm>
            <a:off x="208715" y="6000768"/>
            <a:ext cx="862823" cy="8572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0E542-BE07-41F7-BF16-C8D38E5252DA}" type="datetimeFigureOut">
              <a:rPr lang="es-PY" smtClean="0"/>
              <a:pPr/>
              <a:t>16/03/2015</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DDCE6-6E27-46B6-9FF5-C15F7BABEB07}" type="slidenum">
              <a:rPr lang="es-PY" smtClean="0"/>
              <a:pPr/>
              <a:t>‹Nº›</a:t>
            </a:fld>
            <a:endParaRPr lang="es-PY"/>
          </a:p>
        </p:txBody>
      </p:sp>
      <p:pic>
        <p:nvPicPr>
          <p:cNvPr id="8" name="Picture 1"/>
          <p:cNvPicPr>
            <a:picLocks noChangeAspect="1" noChangeArrowheads="1"/>
          </p:cNvPicPr>
          <p:nvPr userDrawn="1"/>
        </p:nvPicPr>
        <p:blipFill>
          <a:blip r:embed="rId8"/>
          <a:srcRect/>
          <a:stretch>
            <a:fillRect/>
          </a:stretch>
        </p:blipFill>
        <p:spPr bwMode="auto">
          <a:xfrm>
            <a:off x="0" y="0"/>
            <a:ext cx="9143999" cy="6858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Lst>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0"/>
          <p:cNvSpPr>
            <a:spLocks noGrp="1" noChangeArrowheads="1"/>
          </p:cNvSpPr>
          <p:nvPr>
            <p:ph type="ctrTitle"/>
          </p:nvPr>
        </p:nvSpPr>
        <p:spPr>
          <a:xfrm>
            <a:off x="4645057" y="4572008"/>
            <a:ext cx="4427537" cy="544513"/>
          </a:xfrm>
          <a:noFill/>
        </p:spPr>
        <p:txBody>
          <a:bodyPr>
            <a:normAutofit fontScale="90000"/>
          </a:bodyPr>
          <a:lstStyle/>
          <a:p>
            <a:pPr algn="l" eaLnBrk="1" hangingPunct="1"/>
            <a:r>
              <a:rPr lang="es-U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Facultad Politécnica</a:t>
            </a:r>
            <a:endPar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p:cNvSpPr/>
          <p:nvPr/>
        </p:nvSpPr>
        <p:spPr>
          <a:xfrm>
            <a:off x="0" y="3857628"/>
            <a:ext cx="3428992" cy="221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6" name="Picture 2" descr="C:\Documents and Settings\marcos\Escritorio\BANNERS. 11.08.10\sello-gif.gif"/>
          <p:cNvPicPr>
            <a:picLocks noChangeAspect="1" noChangeArrowheads="1"/>
          </p:cNvPicPr>
          <p:nvPr/>
        </p:nvPicPr>
        <p:blipFill>
          <a:blip r:embed="rId2"/>
          <a:srcRect/>
          <a:stretch>
            <a:fillRect/>
          </a:stretch>
        </p:blipFill>
        <p:spPr bwMode="auto">
          <a:xfrm>
            <a:off x="1071538" y="4214818"/>
            <a:ext cx="1504950" cy="1612900"/>
          </a:xfrm>
          <a:prstGeom prst="rect">
            <a:avLst/>
          </a:prstGeom>
          <a:noFill/>
          <a:ln w="9525">
            <a:noFill/>
            <a:miter lim="800000"/>
            <a:headEnd/>
            <a:tailEnd/>
          </a:ln>
        </p:spPr>
      </p:pic>
      <p:sp>
        <p:nvSpPr>
          <p:cNvPr id="7" name="Rectangle 122"/>
          <p:cNvSpPr>
            <a:spLocks noChangeArrowheads="1"/>
          </p:cNvSpPr>
          <p:nvPr/>
        </p:nvSpPr>
        <p:spPr bwMode="auto">
          <a:xfrm>
            <a:off x="4214810" y="5000636"/>
            <a:ext cx="3960812" cy="503238"/>
          </a:xfrm>
          <a:prstGeom prst="rect">
            <a:avLst/>
          </a:prstGeom>
          <a:noFill/>
          <a:ln w="9525">
            <a:noFill/>
            <a:miter lim="800000"/>
            <a:headEnd/>
            <a:tailEnd/>
          </a:ln>
        </p:spPr>
        <p:txBody>
          <a:bodyPr anchor="ctr"/>
          <a:lstStyle/>
          <a:p>
            <a:pPr algn="ctr"/>
            <a:r>
              <a:rPr lang="es-UY" dirty="0">
                <a:ln w="18415" cmpd="sng">
                  <a:solidFill>
                    <a:srgbClr val="FFFFFF"/>
                  </a:solidFill>
                  <a:prstDash val="solid"/>
                </a:ln>
                <a:solidFill>
                  <a:srgbClr val="FFFFFF"/>
                </a:solidFill>
                <a:effectLst>
                  <a:outerShdw blurRad="63500" dir="3600000" algn="tl" rotWithShape="0">
                    <a:srgbClr val="000000">
                      <a:alpha val="70000"/>
                    </a:srgbClr>
                  </a:outerShdw>
                </a:effectLst>
              </a:rPr>
              <a:t>Universidad Nacional del Este</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0" y="3857628"/>
            <a:ext cx="3500430" cy="221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1026" name="Picture 2" descr="C:\Users\guillermo\Desktop\logo poli.png"/>
          <p:cNvPicPr>
            <a:picLocks noChangeAspect="1" noChangeArrowheads="1"/>
          </p:cNvPicPr>
          <p:nvPr/>
        </p:nvPicPr>
        <p:blipFill>
          <a:blip r:embed="rId3"/>
          <a:srcRect/>
          <a:stretch>
            <a:fillRect/>
          </a:stretch>
        </p:blipFill>
        <p:spPr bwMode="auto">
          <a:xfrm>
            <a:off x="714348" y="4000504"/>
            <a:ext cx="1928826" cy="19163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1232"/>
            <a:ext cx="8229600" cy="571504"/>
          </a:xfrm>
        </p:spPr>
        <p:txBody>
          <a:bodyPr>
            <a:noAutofit/>
          </a:bodyPr>
          <a:lstStyle/>
          <a:p>
            <a:r>
              <a:rPr lang="es-ES_tradnl" sz="2800" b="1" dirty="0">
                <a:solidFill>
                  <a:schemeClr val="bg1"/>
                </a:solidFill>
              </a:rPr>
              <a:t>REUNIÓN DE ENCARGADOS DE EXTENSIÓN DE LA UNE</a:t>
            </a:r>
            <a:r>
              <a:rPr lang="es-PY" sz="2800" dirty="0">
                <a:solidFill>
                  <a:schemeClr val="bg1"/>
                </a:solidFill>
              </a:rPr>
              <a:t/>
            </a:r>
            <a:br>
              <a:rPr lang="es-PY" sz="2800" dirty="0">
                <a:solidFill>
                  <a:schemeClr val="bg1"/>
                </a:solidFill>
              </a:rPr>
            </a:br>
            <a:r>
              <a:rPr lang="es-PY" sz="2800" dirty="0" smtClean="0">
                <a:solidFill>
                  <a:schemeClr val="bg1"/>
                </a:solidFill>
              </a:rPr>
              <a:t/>
            </a:r>
            <a:br>
              <a:rPr lang="es-PY" sz="2800" dirty="0" smtClean="0">
                <a:solidFill>
                  <a:schemeClr val="bg1"/>
                </a:solidFill>
              </a:rPr>
            </a:br>
            <a:endParaRPr lang="es-PY" sz="2800" dirty="0">
              <a:solidFill>
                <a:schemeClr val="bg1"/>
              </a:solidFill>
            </a:endParaRPr>
          </a:p>
        </p:txBody>
      </p:sp>
      <p:pic>
        <p:nvPicPr>
          <p:cNvPr id="6146" name="Picture 2" descr="\\172.18.200.252\Actividades\2014\DEXT\07-Julio\14\REUNIÓN DE EXTENSIÓN EN PARANINFO\FOTOS\IMG_90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780928"/>
            <a:ext cx="5146035" cy="343069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07504" y="865466"/>
            <a:ext cx="8856984" cy="1754326"/>
          </a:xfrm>
          <a:prstGeom prst="rect">
            <a:avLst/>
          </a:prstGeom>
        </p:spPr>
        <p:txBody>
          <a:bodyPr wrap="square">
            <a:spAutoFit/>
          </a:bodyPr>
          <a:lstStyle/>
          <a:p>
            <a:r>
              <a:rPr lang="es-ES_tradnl" dirty="0"/>
              <a:t>En el Rectorado de la Universidad Nacional del Este se llevó a cabo un encuentro entre Directores, Coordinadores y Profesores Extensionistas de la UNE. La reunión tuvo como objetivo principal coordinar trabajos en conjunto</a:t>
            </a:r>
            <a:r>
              <a:rPr lang="es-ES_tradnl" dirty="0" smtClean="0"/>
              <a:t>.</a:t>
            </a:r>
          </a:p>
          <a:p>
            <a:endParaRPr lang="es-PY" dirty="0"/>
          </a:p>
          <a:p>
            <a:r>
              <a:rPr lang="es-ES_tradnl" dirty="0"/>
              <a:t>El </a:t>
            </a:r>
            <a:r>
              <a:rPr lang="es-ES_tradnl" dirty="0" smtClean="0"/>
              <a:t>Rector, Víctor </a:t>
            </a:r>
            <a:r>
              <a:rPr lang="es-ES_tradnl" dirty="0" err="1"/>
              <a:t>Britez</a:t>
            </a:r>
            <a:r>
              <a:rPr lang="es-ES_tradnl" dirty="0"/>
              <a:t>, señaló que se debe potenciar las direcciones de Extensión de las distintas facultades de la UNE.</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PY"/>
          </a:p>
        </p:txBody>
      </p:sp>
      <p:sp>
        <p:nvSpPr>
          <p:cNvPr id="6" name="1 Título"/>
          <p:cNvSpPr txBox="1">
            <a:spLocks/>
          </p:cNvSpPr>
          <p:nvPr/>
        </p:nvSpPr>
        <p:spPr>
          <a:xfrm>
            <a:off x="255632" y="2996952"/>
            <a:ext cx="872966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6600" b="1" noProof="0" dirty="0" smtClean="0">
                <a:ln w="31550" cmpd="sng">
                  <a:noFill/>
                  <a:prstDash val="solid"/>
                </a:ln>
                <a:solidFill>
                  <a:schemeClr val="tx2"/>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CONVENIO</a:t>
            </a:r>
            <a:r>
              <a:rPr kumimoji="0" lang="es-PY" sz="6600" b="1" i="0" u="none" strike="noStrike" kern="1200" cap="none" spc="0" normalizeH="0" baseline="0" noProof="0" dirty="0" smtClean="0">
                <a:ln w="31550" cmpd="sng">
                  <a:noFill/>
                  <a:prstDash val="solid"/>
                </a:ln>
                <a:solidFill>
                  <a:schemeClr val="tx2"/>
                </a:solidFill>
                <a:effectLst>
                  <a:outerShdw blurRad="41275" dist="12700" dir="12000000" algn="tl" rotWithShape="0">
                    <a:srgbClr val="000000">
                      <a:alpha val="40000"/>
                    </a:srgbClr>
                  </a:outerShdw>
                </a:effectLst>
                <a:uLnTx/>
                <a:uFillTx/>
                <a:latin typeface="Tahoma" pitchFamily="34" charset="0"/>
                <a:ea typeface="Tahoma" pitchFamily="34" charset="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241176" y="-27384"/>
            <a:ext cx="8579296" cy="1143000"/>
          </a:xfrm>
        </p:spPr>
        <p:txBody>
          <a:bodyPr>
            <a:noAutofit/>
          </a:bodyPr>
          <a:lstStyle/>
          <a:p>
            <a:r>
              <a:rPr lang="es-ES_tradnl" sz="2600" b="1" dirty="0">
                <a:solidFill>
                  <a:schemeClr val="bg1"/>
                </a:solidFill>
              </a:rPr>
              <a:t>FPUNE Y MICROSOFT SE UNEN A TRAVÉS DE UN CONVENIO</a:t>
            </a:r>
            <a:r>
              <a:rPr lang="es-PY" sz="2600" dirty="0">
                <a:solidFill>
                  <a:schemeClr val="bg1"/>
                </a:solidFill>
              </a:rPr>
              <a:t/>
            </a:r>
            <a:br>
              <a:rPr lang="es-PY" sz="2600" dirty="0">
                <a:solidFill>
                  <a:schemeClr val="bg1"/>
                </a:solidFill>
              </a:rPr>
            </a:br>
            <a:endParaRPr lang="es-PY" sz="2600" dirty="0">
              <a:solidFill>
                <a:schemeClr val="bg1"/>
              </a:solidFill>
            </a:endParaRPr>
          </a:p>
        </p:txBody>
      </p:sp>
      <p:pic>
        <p:nvPicPr>
          <p:cNvPr id="7170" name="Picture 2" descr="C:\Users\Marcelo\Desktop\VARIOS\EXTENCION\MEMORIA\CONVENIO MICROSOFT\IMG_7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60"/>
            <a:ext cx="4032448" cy="268829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355976" y="836712"/>
            <a:ext cx="4572000" cy="3416320"/>
          </a:xfrm>
          <a:prstGeom prst="rect">
            <a:avLst/>
          </a:prstGeom>
        </p:spPr>
        <p:txBody>
          <a:bodyPr>
            <a:spAutoFit/>
          </a:bodyPr>
          <a:lstStyle/>
          <a:p>
            <a:pPr algn="just"/>
            <a:r>
              <a:rPr lang="es-ES_tradnl" dirty="0"/>
              <a:t>La Facultad Politécnica y la empresa multinacional Microsoft suscribieron un convenio de cooperación. El decano de la FPUNE, Ing. </a:t>
            </a:r>
            <a:r>
              <a:rPr lang="es-ES_tradnl" dirty="0" err="1"/>
              <a:t>MS.c</a:t>
            </a:r>
            <a:r>
              <a:rPr lang="es-ES_tradnl" dirty="0"/>
              <a:t> Eustaquio Martínez Jara y el gerente general de la firma en Paraguay, Ing. Juan Manuel Godoy, rubricaron el documento que sirve de alianza entre ambas partes y ofrecerá incalculables beneficios para la institución educativa. </a:t>
            </a:r>
            <a:endParaRPr lang="es-ES_tradnl" dirty="0" smtClean="0"/>
          </a:p>
          <a:p>
            <a:pPr algn="just"/>
            <a:endParaRPr lang="es-PY" dirty="0"/>
          </a:p>
          <a:p>
            <a:pPr algn="just"/>
            <a:r>
              <a:rPr lang="es-ES_tradnl" dirty="0"/>
              <a:t>El acto se realizó el viernes 6 de junio en el Aula Magna del campus de la UNE.</a:t>
            </a:r>
            <a:endParaRPr lang="es-PY" dirty="0"/>
          </a:p>
        </p:txBody>
      </p:sp>
      <p:sp>
        <p:nvSpPr>
          <p:cNvPr id="3" name="2 Rectángulo"/>
          <p:cNvSpPr/>
          <p:nvPr/>
        </p:nvSpPr>
        <p:spPr>
          <a:xfrm>
            <a:off x="-2332" y="4327936"/>
            <a:ext cx="9110836" cy="1477328"/>
          </a:xfrm>
          <a:prstGeom prst="rect">
            <a:avLst/>
          </a:prstGeom>
        </p:spPr>
        <p:txBody>
          <a:bodyPr wrap="square">
            <a:spAutoFit/>
          </a:bodyPr>
          <a:lstStyle/>
          <a:p>
            <a:pPr algn="just"/>
            <a:r>
              <a:rPr lang="es-ES_tradnl" dirty="0"/>
              <a:t>Posteriormente, el 30 de abril, en el Edificio </a:t>
            </a:r>
            <a:r>
              <a:rPr lang="es-ES_tradnl" dirty="0" err="1"/>
              <a:t>Citibank</a:t>
            </a:r>
            <a:r>
              <a:rPr lang="es-ES_tradnl" dirty="0"/>
              <a:t>, de Asunción, el Ing. </a:t>
            </a:r>
            <a:r>
              <a:rPr lang="es-ES_tradnl" dirty="0" err="1"/>
              <a:t>M.Sc</a:t>
            </a:r>
            <a:r>
              <a:rPr lang="es-ES_tradnl" dirty="0"/>
              <a:t>. Eustaquio Martínez y el Ing. Carlos Montiel se han reunido con la Sra. </a:t>
            </a:r>
            <a:r>
              <a:rPr lang="es-ES_tradnl" dirty="0" err="1"/>
              <a:t>Krushenka</a:t>
            </a:r>
            <a:r>
              <a:rPr lang="es-ES_tradnl" dirty="0"/>
              <a:t> Reyes, Directora Ejecutiva del Segmento Educativo para América Latina.  Con la alianza estratégica entre la FPUNE y Microsoft se obtuvieron un 100% de las licencias en forma gratuita para funcionarios, profesores y alumnos.</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256"/>
            <a:ext cx="8856984" cy="1143000"/>
          </a:xfrm>
        </p:spPr>
        <p:txBody>
          <a:bodyPr>
            <a:noAutofit/>
          </a:bodyPr>
          <a:lstStyle/>
          <a:p>
            <a:r>
              <a:rPr lang="es-ES_tradnl" sz="2800" b="1" dirty="0">
                <a:solidFill>
                  <a:schemeClr val="bg1"/>
                </a:solidFill>
              </a:rPr>
              <a:t>FPUNE Y ASEFRAN FIRMAN ACUERDO DE COOPERACIÓN</a:t>
            </a:r>
            <a:r>
              <a:rPr lang="es-PY" sz="2800" dirty="0">
                <a:solidFill>
                  <a:schemeClr val="bg1"/>
                </a:solidFill>
              </a:rPr>
              <a:t/>
            </a:r>
            <a:br>
              <a:rPr lang="es-PY" sz="2800" dirty="0">
                <a:solidFill>
                  <a:schemeClr val="bg1"/>
                </a:solidFill>
              </a:rPr>
            </a:br>
            <a:endParaRPr lang="es-PY" sz="2800" dirty="0">
              <a:solidFill>
                <a:schemeClr val="bg1"/>
              </a:solidFill>
            </a:endParaRPr>
          </a:p>
        </p:txBody>
      </p:sp>
      <p:pic>
        <p:nvPicPr>
          <p:cNvPr id="8194" name="Picture 2" descr="C:\Users\Marcelo\Desktop\VARIOS\EXTENCION\MEMORIA\FIRMA DE CONVENIO CON ASEFRAN\IMG_72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908721"/>
            <a:ext cx="6048672"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45554" y="5025950"/>
            <a:ext cx="8962950" cy="923330"/>
          </a:xfrm>
          <a:prstGeom prst="rect">
            <a:avLst/>
          </a:prstGeom>
        </p:spPr>
        <p:txBody>
          <a:bodyPr wrap="square">
            <a:spAutoFit/>
          </a:bodyPr>
          <a:lstStyle/>
          <a:p>
            <a:r>
              <a:rPr lang="es-ES_tradnl" dirty="0"/>
              <a:t>La FPUNE y la ASEFRAN declararon su interés y voluntad de desarrollar en forma conjunta Proyectos de Capacitación, Innovación, Investigación y Desarrollo Tecnológico que redunden en beneficio de ambas partes.</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504" y="-171920"/>
            <a:ext cx="8964488" cy="1143000"/>
          </a:xfrm>
        </p:spPr>
        <p:txBody>
          <a:bodyPr>
            <a:normAutofit/>
          </a:bodyPr>
          <a:lstStyle/>
          <a:p>
            <a:r>
              <a:rPr lang="es-ES_tradnl" sz="2200" b="1" dirty="0">
                <a:solidFill>
                  <a:schemeClr val="bg1"/>
                </a:solidFill>
              </a:rPr>
              <a:t>FPUNE Y LA FUNDACIÓN MANO AUNAN FUERZAS MEDIANTE ALIANZA</a:t>
            </a:r>
            <a:endParaRPr lang="es-PY" sz="2200" dirty="0">
              <a:solidFill>
                <a:schemeClr val="bg1"/>
              </a:solidFill>
            </a:endParaRPr>
          </a:p>
        </p:txBody>
      </p:sp>
      <p:pic>
        <p:nvPicPr>
          <p:cNvPr id="9218" name="Picture 2" descr="C:\Users\Marcelo\Desktop\VARIOS\EXTENCION\MEMORIA\FUNDACION MANO A MANO\IMG_73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836712"/>
            <a:ext cx="5557940" cy="370529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17612" y="4517504"/>
            <a:ext cx="8784976" cy="1477328"/>
          </a:xfrm>
          <a:prstGeom prst="rect">
            <a:avLst/>
          </a:prstGeom>
        </p:spPr>
        <p:txBody>
          <a:bodyPr wrap="square">
            <a:spAutoFit/>
          </a:bodyPr>
          <a:lstStyle/>
          <a:p>
            <a:pPr algn="just"/>
            <a:r>
              <a:rPr lang="es-ES_tradnl" dirty="0"/>
              <a:t>La Facultad Politécnica de la UNE y la Fundación Mano a Mano celebraron un convenio específico de cooperación. La firma del documento se llevó a cabo en la sala Audiovisual de la FPUNE, el viernes 09 de mayo, a las 09:00, con la presencia del Decano de la Facultad Politécnica, Ing. </a:t>
            </a:r>
            <a:r>
              <a:rPr lang="es-ES_tradnl" dirty="0" err="1"/>
              <a:t>Msc</a:t>
            </a:r>
            <a:r>
              <a:rPr lang="es-ES_tradnl" dirty="0"/>
              <a:t>. Eustaquio Martínez Jara y la señorita Lilian González en representación de la presidenta de la Fundación Mano a Mano, </a:t>
            </a:r>
            <a:r>
              <a:rPr lang="es-ES_tradnl" dirty="0" err="1"/>
              <a:t>Michiko</a:t>
            </a:r>
            <a:r>
              <a:rPr lang="es-ES_tradnl" dirty="0"/>
              <a:t> </a:t>
            </a:r>
            <a:r>
              <a:rPr lang="es-ES_tradnl" dirty="0" err="1"/>
              <a:t>Yamamoto</a:t>
            </a:r>
            <a:r>
              <a:rPr lang="es-ES_tradnl" dirty="0"/>
              <a:t>.</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504" y="-142892"/>
            <a:ext cx="8856984" cy="1143000"/>
          </a:xfrm>
        </p:spPr>
        <p:txBody>
          <a:bodyPr>
            <a:normAutofit/>
          </a:bodyPr>
          <a:lstStyle/>
          <a:p>
            <a:r>
              <a:rPr lang="es-ES_tradnl" sz="2600" b="1" dirty="0">
                <a:solidFill>
                  <a:schemeClr val="bg1"/>
                </a:solidFill>
              </a:rPr>
              <a:t>LA FPUNE Y EL SNPP ORGANIZARÁN CURSOS EN CONJUNTO</a:t>
            </a:r>
            <a:endParaRPr lang="es-PY" sz="2600" dirty="0">
              <a:solidFill>
                <a:schemeClr val="bg1"/>
              </a:solidFill>
            </a:endParaRPr>
          </a:p>
        </p:txBody>
      </p:sp>
      <p:pic>
        <p:nvPicPr>
          <p:cNvPr id="10242" name="Picture 2" descr="C:\Users\Marcelo\Desktop\VARIOS\EXTENCION\MEMORIA\FIRMA SNPP\IMG_15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785276"/>
            <a:ext cx="5760640" cy="384042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83840" y="4587602"/>
            <a:ext cx="8937798" cy="1477328"/>
          </a:xfrm>
          <a:prstGeom prst="rect">
            <a:avLst/>
          </a:prstGeom>
        </p:spPr>
        <p:txBody>
          <a:bodyPr wrap="square">
            <a:spAutoFit/>
          </a:bodyPr>
          <a:lstStyle/>
          <a:p>
            <a:pPr algn="just"/>
            <a:r>
              <a:rPr lang="es-ES_tradnl" dirty="0"/>
              <a:t>La Facultad Politécnica de la Universidad Nacional del Este (FPUNE) y el Servicio Nacional de Promoción Profesional Regional Alto Paraná (SNPP), se unieron mediante un convenio de cooperación interinstitucional. El objetivo de la alianza es el de aunar esfuerzos de modo a conformar la estructura para la certificación de competencias laborales, teniendo en cuenta las normas del sector y las técnicas utilizadas conforme a la metodología del SNPP.</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Y"/>
          </a:p>
        </p:txBody>
      </p:sp>
      <p:sp>
        <p:nvSpPr>
          <p:cNvPr id="6" name="1 Título"/>
          <p:cNvSpPr txBox="1">
            <a:spLocks/>
          </p:cNvSpPr>
          <p:nvPr/>
        </p:nvSpPr>
        <p:spPr>
          <a:xfrm>
            <a:off x="255632" y="2996952"/>
            <a:ext cx="872966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6600" b="1" noProof="0" dirty="0" smtClean="0">
                <a:ln w="31550" cmpd="sng">
                  <a:noFill/>
                  <a:prstDash val="solid"/>
                </a:ln>
                <a:solidFill>
                  <a:schemeClr val="tx2"/>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CAPACITACIONES</a:t>
            </a:r>
            <a:r>
              <a:rPr kumimoji="0" lang="es-PY" sz="6600" b="1" i="0" u="none" strike="noStrike" kern="1200" cap="none" spc="0" normalizeH="0" baseline="0" noProof="0" dirty="0" smtClean="0">
                <a:ln w="31550" cmpd="sng">
                  <a:noFill/>
                  <a:prstDash val="solid"/>
                </a:ln>
                <a:solidFill>
                  <a:schemeClr val="tx2"/>
                </a:solidFill>
                <a:effectLst>
                  <a:outerShdw blurRad="41275" dist="12700" dir="12000000" algn="tl" rotWithShape="0">
                    <a:srgbClr val="000000">
                      <a:alpha val="40000"/>
                    </a:srgbClr>
                  </a:outerShdw>
                </a:effectLst>
                <a:uLnTx/>
                <a:uFillTx/>
                <a:latin typeface="Tahoma" pitchFamily="34" charset="0"/>
                <a:ea typeface="Tahoma" pitchFamily="34" charset="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3752"/>
            <a:ext cx="8686800" cy="1143000"/>
          </a:xfrm>
        </p:spPr>
        <p:txBody>
          <a:bodyPr>
            <a:normAutofit/>
          </a:bodyPr>
          <a:lstStyle/>
          <a:p>
            <a:r>
              <a:rPr lang="es-ES_tradnl" sz="3200" b="1" dirty="0">
                <a:solidFill>
                  <a:schemeClr val="bg1"/>
                </a:solidFill>
              </a:rPr>
              <a:t>INFORMÁTICA BÁSICA PARA NIÑOS</a:t>
            </a:r>
            <a:r>
              <a:rPr lang="es-PY" sz="3200" dirty="0">
                <a:solidFill>
                  <a:schemeClr val="bg1"/>
                </a:solidFill>
              </a:rPr>
              <a:t/>
            </a:r>
            <a:br>
              <a:rPr lang="es-PY" sz="3200" dirty="0">
                <a:solidFill>
                  <a:schemeClr val="bg1"/>
                </a:solidFill>
              </a:rPr>
            </a:br>
            <a:endParaRPr lang="es-PY" sz="3200" dirty="0">
              <a:solidFill>
                <a:schemeClr val="bg1"/>
              </a:solidFill>
            </a:endParaRPr>
          </a:p>
        </p:txBody>
      </p:sp>
      <p:pic>
        <p:nvPicPr>
          <p:cNvPr id="11266" name="Picture 2" descr="\\172.18.200.252\Actividades\2014\DEXT\04-Abril\22 al 24\AULA CLICK - 1RA EDICIÓN\FOTOS\CLAUSURA\IMG_6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836712"/>
            <a:ext cx="5544616" cy="369641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92832" y="4706838"/>
            <a:ext cx="8871656" cy="923330"/>
          </a:xfrm>
          <a:prstGeom prst="rect">
            <a:avLst/>
          </a:prstGeom>
        </p:spPr>
        <p:txBody>
          <a:bodyPr wrap="square">
            <a:spAutoFit/>
          </a:bodyPr>
          <a:lstStyle/>
          <a:p>
            <a:r>
              <a:rPr lang="es-ES_tradnl" dirty="0"/>
              <a:t>Un total de 61 alumnos del séptimo de octavo grado fueron beneficiados con la primera y segunda edición del Curso de Capacitación en Informática Básica para Niños en el año 2014, impulsado por la Dirección de Extensión de la Facultad Politécnica.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0" y="-214338"/>
            <a:ext cx="9144000" cy="1143000"/>
          </a:xfrm>
        </p:spPr>
        <p:txBody>
          <a:bodyPr>
            <a:normAutofit/>
          </a:bodyPr>
          <a:lstStyle/>
          <a:p>
            <a:r>
              <a:rPr lang="es-ES_tradnl" sz="2600" b="1" dirty="0">
                <a:solidFill>
                  <a:schemeClr val="bg1"/>
                </a:solidFill>
              </a:rPr>
              <a:t>FPUNE CAPACITA A FUNCIONARIOS DE SERVICIOS GENERALES</a:t>
            </a:r>
            <a:endParaRPr lang="es-PY" sz="2600" dirty="0">
              <a:solidFill>
                <a:schemeClr val="bg1"/>
              </a:solidFill>
            </a:endParaRPr>
          </a:p>
        </p:txBody>
      </p:sp>
      <p:pic>
        <p:nvPicPr>
          <p:cNvPr id="12292" name="Picture 4" descr="C:\Users\Marcelo\Desktop\VARIOS\EXTENCION\MEMORIA\INTERNET PARA FUNCIONAROS\Originals\10396575_690395900997048_3545991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74305"/>
            <a:ext cx="5776259" cy="385083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808" y="4738182"/>
            <a:ext cx="8956679" cy="1200329"/>
          </a:xfrm>
          <a:prstGeom prst="rect">
            <a:avLst/>
          </a:prstGeom>
        </p:spPr>
        <p:txBody>
          <a:bodyPr wrap="square">
            <a:spAutoFit/>
          </a:bodyPr>
          <a:lstStyle/>
          <a:p>
            <a:pPr algn="just"/>
            <a:r>
              <a:rPr lang="es-ES_tradnl" dirty="0"/>
              <a:t>Funcionarios del área de servicios generales de la Facultad Politécnica fueron beneficiados con un curso básico de internet, en el marco de los trabajos de Extensión de la institución. La capacitación se llevó a cabo el 12 de mayo del corriente, en el laboratorio de informática de la </a:t>
            </a:r>
            <a:r>
              <a:rPr lang="es-ES_tradnl" dirty="0" smtClean="0"/>
              <a:t>FPUNE, </a:t>
            </a:r>
            <a:r>
              <a:rPr lang="es-ES_tradnl" dirty="0"/>
              <a:t>se contó con la participación de 13 </a:t>
            </a:r>
            <a:r>
              <a:rPr lang="es-ES_tradnl" dirty="0" smtClean="0"/>
              <a:t>funcionarios.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14282" y="-27384"/>
            <a:ext cx="8686800" cy="1143000"/>
          </a:xfrm>
        </p:spPr>
        <p:txBody>
          <a:bodyPr>
            <a:noAutofit/>
          </a:bodyPr>
          <a:lstStyle/>
          <a:p>
            <a:r>
              <a:rPr lang="es-ES_tradnl" sz="2400" b="1" dirty="0">
                <a:solidFill>
                  <a:schemeClr val="bg1"/>
                </a:solidFill>
              </a:rPr>
              <a:t>ESTUDIANTES DE LA MEDIA CREAN Y DISEÑAN SU PROPIA PÁGINA WEB</a:t>
            </a:r>
            <a:r>
              <a:rPr lang="es-PY" sz="2400" dirty="0">
                <a:solidFill>
                  <a:schemeClr val="bg1"/>
                </a:solidFill>
              </a:rPr>
              <a:t/>
            </a:r>
            <a:br>
              <a:rPr lang="es-PY" sz="2400" dirty="0">
                <a:solidFill>
                  <a:schemeClr val="bg1"/>
                </a:solidFill>
              </a:rPr>
            </a:br>
            <a:endParaRPr lang="es-PY" sz="2400" dirty="0">
              <a:solidFill>
                <a:schemeClr val="bg1"/>
              </a:solidFill>
            </a:endParaRPr>
          </a:p>
        </p:txBody>
      </p:sp>
      <p:pic>
        <p:nvPicPr>
          <p:cNvPr id="13314" name="Picture 2" descr="\\172.18.200.252\Actividades\2014\DEXT\05-Mayo\30\CLAUSURA CPW\FOTOS\IMG_77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03" y="826045"/>
            <a:ext cx="4789672" cy="289098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220072" y="1314634"/>
            <a:ext cx="3672408" cy="1754326"/>
          </a:xfrm>
          <a:prstGeom prst="rect">
            <a:avLst/>
          </a:prstGeom>
        </p:spPr>
        <p:txBody>
          <a:bodyPr wrap="square">
            <a:spAutoFit/>
          </a:bodyPr>
          <a:lstStyle/>
          <a:p>
            <a:pPr algn="just"/>
            <a:r>
              <a:rPr lang="es-ES_tradnl" dirty="0"/>
              <a:t>Alumnos del 2do y 3er año de la media fueron instruidos con la 1ra y 2da edición del curso de informática  Creación de Página Web, en el marco de los trabajos de Extensión de la Facultad </a:t>
            </a:r>
            <a:r>
              <a:rPr lang="es-ES_tradnl" dirty="0" smtClean="0"/>
              <a:t>Politécnica, </a:t>
            </a:r>
            <a:endParaRPr lang="es-PY" dirty="0"/>
          </a:p>
        </p:txBody>
      </p:sp>
      <p:sp>
        <p:nvSpPr>
          <p:cNvPr id="3" name="2 Rectángulo"/>
          <p:cNvSpPr/>
          <p:nvPr/>
        </p:nvSpPr>
        <p:spPr>
          <a:xfrm>
            <a:off x="210766" y="3789040"/>
            <a:ext cx="8753722" cy="923330"/>
          </a:xfrm>
          <a:prstGeom prst="rect">
            <a:avLst/>
          </a:prstGeom>
        </p:spPr>
        <p:txBody>
          <a:bodyPr wrap="square">
            <a:spAutoFit/>
          </a:bodyPr>
          <a:lstStyle/>
          <a:p>
            <a:pPr algn="just"/>
            <a:r>
              <a:rPr lang="es-ES_tradnl" dirty="0"/>
              <a:t>La primera actividad contó con la participación de 21 estudiantes y se desarrolló desde el 26 hasta el 30 de mayo, de 08:00 a 11:00 en la sala D de Informática de la FPUNE, con la colaboración de alumnos de la carrera de Ingeniería de Sistemas, como facilitadoras. </a:t>
            </a:r>
            <a:endParaRPr lang="es-PY" dirty="0"/>
          </a:p>
        </p:txBody>
      </p:sp>
      <p:sp>
        <p:nvSpPr>
          <p:cNvPr id="4" name="3 Rectángulo"/>
          <p:cNvSpPr/>
          <p:nvPr/>
        </p:nvSpPr>
        <p:spPr>
          <a:xfrm>
            <a:off x="210766" y="4725144"/>
            <a:ext cx="8723585" cy="1200329"/>
          </a:xfrm>
          <a:prstGeom prst="rect">
            <a:avLst/>
          </a:prstGeom>
        </p:spPr>
        <p:txBody>
          <a:bodyPr wrap="square">
            <a:spAutoFit/>
          </a:bodyPr>
          <a:lstStyle/>
          <a:p>
            <a:pPr algn="just"/>
            <a:r>
              <a:rPr lang="es-ES_tradnl" dirty="0"/>
              <a:t>La segunda edición contó con la participación de 30 alumnos, quienes afianzaron los conocimientos adquiridos en la primera edición del taller. La actividad se llevó a cabo los días 11, 12, 13 y 14 de agosto, de 08:00 a 11:00, en el laboratorio de informática de la FPUNE.</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55632" y="2996952"/>
            <a:ext cx="872966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6600" b="1" dirty="0" smtClean="0">
                <a:ln w="31550" cmpd="sng">
                  <a:noFill/>
                  <a:prstDash val="solid"/>
                </a:ln>
                <a:solidFill>
                  <a:schemeClr val="tx2"/>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DIFUSIÓN</a:t>
            </a:r>
            <a:r>
              <a:rPr kumimoji="0" lang="es-PY" sz="6600" b="1" i="0" u="none" strike="noStrike" kern="1200" cap="none" spc="0" normalizeH="0" baseline="0" noProof="0" dirty="0" smtClean="0">
                <a:ln w="31550" cmpd="sng">
                  <a:noFill/>
                  <a:prstDash val="solid"/>
                </a:ln>
                <a:solidFill>
                  <a:schemeClr val="tx2"/>
                </a:solidFill>
                <a:effectLst>
                  <a:outerShdw blurRad="41275" dist="12700" dir="12000000" algn="tl" rotWithShape="0">
                    <a:srgbClr val="000000">
                      <a:alpha val="40000"/>
                    </a:srgbClr>
                  </a:outerShdw>
                </a:effectLst>
                <a:uLnTx/>
                <a:uFillTx/>
                <a:latin typeface="Tahoma" pitchFamily="34" charset="0"/>
                <a:ea typeface="Tahoma" pitchFamily="34" charset="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0000">
        <p14:prism isContent="1"/>
      </p:transition>
    </mc:Choice>
    <mc:Fallback xmlns="">
      <p:transition spd="slow"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14282" y="-195288"/>
            <a:ext cx="8686800" cy="1143000"/>
          </a:xfrm>
        </p:spPr>
        <p:txBody>
          <a:bodyPr>
            <a:normAutofit/>
          </a:bodyPr>
          <a:lstStyle/>
          <a:p>
            <a:r>
              <a:rPr lang="es-ES_tradnl" sz="2400" b="1" dirty="0">
                <a:solidFill>
                  <a:schemeClr val="bg1"/>
                </a:solidFill>
              </a:rPr>
              <a:t>ALUMNOS DEL 9NO GRADO Y 1ER AÑO PARTICIPAN DE CURSO DE POWER POINT</a:t>
            </a:r>
            <a:endParaRPr lang="es-PY" sz="2400" dirty="0">
              <a:solidFill>
                <a:schemeClr val="bg1"/>
              </a:solidFill>
            </a:endParaRPr>
          </a:p>
        </p:txBody>
      </p:sp>
      <p:pic>
        <p:nvPicPr>
          <p:cNvPr id="14338" name="Picture 2" descr="\\172.18.200.252\Actividades\2014\DEXT\06-Junio\20\CLAUSURA AULA CLICK - PRESENTACIONES DIGITALES\FOTOS\AULA CLICK - PD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545" y="870620"/>
            <a:ext cx="5529759" cy="368650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4557126"/>
            <a:ext cx="8784976" cy="1200329"/>
          </a:xfrm>
          <a:prstGeom prst="rect">
            <a:avLst/>
          </a:prstGeom>
        </p:spPr>
        <p:txBody>
          <a:bodyPr wrap="square">
            <a:spAutoFit/>
          </a:bodyPr>
          <a:lstStyle/>
          <a:p>
            <a:pPr algn="just"/>
            <a:r>
              <a:rPr lang="es-ES_tradnl" dirty="0"/>
              <a:t>En el marco de los trabajos de Extensión de la Facultad Politécnica, un total de 32 alumnos de 9no grado y 1er año de la media fueron beneficiados con el curso de informática básica Presentaciones Digitales, el cual consiste en capacitar  en la elaboración de trabajos en </a:t>
            </a:r>
            <a:r>
              <a:rPr lang="es-ES_tradnl" dirty="0" err="1"/>
              <a:t>Power</a:t>
            </a:r>
            <a:r>
              <a:rPr lang="es-ES_tradnl" dirty="0"/>
              <a:t> </a:t>
            </a:r>
            <a:r>
              <a:rPr lang="es-ES_tradnl" dirty="0" err="1"/>
              <a:t>Points</a:t>
            </a:r>
            <a:r>
              <a:rPr lang="es-ES_tradnl" dirty="0"/>
              <a:t>.</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195288"/>
            <a:ext cx="8901082" cy="1143000"/>
          </a:xfrm>
        </p:spPr>
        <p:txBody>
          <a:bodyPr>
            <a:normAutofit/>
          </a:bodyPr>
          <a:lstStyle/>
          <a:p>
            <a:r>
              <a:rPr lang="es-ES_tradnl" sz="2600" b="1" dirty="0">
                <a:solidFill>
                  <a:schemeClr val="bg1"/>
                </a:solidFill>
              </a:rPr>
              <a:t>JEFES DE HOGARES SON CAPACITADOS EN CURSO BÁSICO DE INFORMÁTICA</a:t>
            </a:r>
            <a:endParaRPr lang="es-PY" sz="2600" dirty="0">
              <a:solidFill>
                <a:schemeClr val="bg1"/>
              </a:solidFill>
            </a:endParaRPr>
          </a:p>
        </p:txBody>
      </p:sp>
      <p:pic>
        <p:nvPicPr>
          <p:cNvPr id="15362" name="Picture 2" descr="\\172.18.200.252\Actividades\2014\DEXT\08-Agosto\29\CLAUSURA DE CURSO - INTERNET PARA PADRES\FOTOS\IMG_17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7013" y="1052736"/>
            <a:ext cx="5227275" cy="34848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4604935"/>
            <a:ext cx="8784976" cy="1200329"/>
          </a:xfrm>
          <a:prstGeom prst="rect">
            <a:avLst/>
          </a:prstGeom>
        </p:spPr>
        <p:txBody>
          <a:bodyPr wrap="square">
            <a:spAutoFit/>
          </a:bodyPr>
          <a:lstStyle/>
          <a:p>
            <a:r>
              <a:rPr lang="es-ES_tradnl" dirty="0"/>
              <a:t>Los jefes de familia del barrio San Juan fueron capacitados a través del curso de informática básica “Inclusión Digital para Adultos” de la Facultad Politécnica. La actividad fue realizada en el marco de los proyectos de Extensión de la FPUNE, con énfasis a la disminución de la brecha digital en la sociedad.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55632" y="2996952"/>
            <a:ext cx="872966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6600" b="1" noProof="0" dirty="0" smtClean="0">
                <a:ln w="31550" cmpd="sng">
                  <a:noFill/>
                  <a:prstDash val="solid"/>
                </a:ln>
                <a:solidFill>
                  <a:schemeClr val="tx2"/>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APOYO LOGÍSTICO</a:t>
            </a:r>
            <a:r>
              <a:rPr kumimoji="0" lang="es-PY" sz="6600" b="1" i="0" u="none" strike="noStrike" kern="1200" cap="none" spc="0" normalizeH="0" baseline="0" noProof="0" dirty="0" smtClean="0">
                <a:ln w="31550" cmpd="sng">
                  <a:noFill/>
                  <a:prstDash val="solid"/>
                </a:ln>
                <a:solidFill>
                  <a:schemeClr val="tx2"/>
                </a:solidFill>
                <a:effectLst>
                  <a:outerShdw blurRad="41275" dist="12700" dir="12000000" algn="tl" rotWithShape="0">
                    <a:srgbClr val="000000">
                      <a:alpha val="40000"/>
                    </a:srgbClr>
                  </a:outerShdw>
                </a:effectLst>
                <a:uLnTx/>
                <a:uFillTx/>
                <a:latin typeface="Tahoma" pitchFamily="34" charset="0"/>
                <a:ea typeface="Tahoma" pitchFamily="34" charset="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71414"/>
            <a:ext cx="8229600" cy="642942"/>
          </a:xfrm>
        </p:spPr>
        <p:txBody>
          <a:bodyPr>
            <a:noAutofit/>
          </a:bodyPr>
          <a:lstStyle/>
          <a:p>
            <a:r>
              <a:rPr lang="es-ES_tradnl" sz="3200" b="1" dirty="0">
                <a:solidFill>
                  <a:schemeClr val="bg1"/>
                </a:solidFill>
              </a:rPr>
              <a:t>SOBRE SEGURIDAD VIAL Y LEY DE TRÁNSITO</a:t>
            </a:r>
            <a:endParaRPr lang="es-PY" sz="3200" dirty="0">
              <a:solidFill>
                <a:schemeClr val="bg1"/>
              </a:solidFill>
            </a:endParaRPr>
          </a:p>
        </p:txBody>
      </p:sp>
      <p:pic>
        <p:nvPicPr>
          <p:cNvPr id="16386" name="Picture 2" descr="C:\Users\Marcelo\Desktop\VARIOS\EXTENCION\MEMORIA\SEGURIDAD VIAL\IMG_09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985" y="840905"/>
            <a:ext cx="5250295" cy="350019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50" y="4293096"/>
            <a:ext cx="9108504" cy="1754326"/>
          </a:xfrm>
          <a:prstGeom prst="rect">
            <a:avLst/>
          </a:prstGeom>
        </p:spPr>
        <p:txBody>
          <a:bodyPr wrap="square">
            <a:spAutoFit/>
          </a:bodyPr>
          <a:lstStyle/>
          <a:p>
            <a:pPr algn="just"/>
            <a:r>
              <a:rPr lang="es-ES_tradnl" dirty="0"/>
              <a:t>El salón auditorio del Rectorado de la Universidad Nacional del Este fue el escenario para la socialización de la “Ley N° 5016/2014 Nacional de Tránsito y Seguridad Vial”, dirigida por el director de la Patrulla Caminera, </a:t>
            </a:r>
            <a:r>
              <a:rPr lang="es-ES_tradnl" dirty="0" err="1"/>
              <a:t>Abog</a:t>
            </a:r>
            <a:r>
              <a:rPr lang="es-ES_tradnl" dirty="0"/>
              <a:t>. Luis </a:t>
            </a:r>
            <a:r>
              <a:rPr lang="es-ES_tradnl" dirty="0" err="1"/>
              <a:t>Christ</a:t>
            </a:r>
            <a:r>
              <a:rPr lang="es-ES_tradnl" dirty="0"/>
              <a:t> </a:t>
            </a:r>
            <a:r>
              <a:rPr lang="es-ES_tradnl" dirty="0" err="1"/>
              <a:t>Jacobs</a:t>
            </a:r>
            <a:r>
              <a:rPr lang="es-ES_tradnl" dirty="0" smtClean="0"/>
              <a:t>.</a:t>
            </a:r>
          </a:p>
          <a:p>
            <a:pPr algn="just"/>
            <a:endParaRPr lang="es-PY" dirty="0"/>
          </a:p>
          <a:p>
            <a:pPr algn="just"/>
            <a:r>
              <a:rPr lang="es-ES_tradnl" dirty="0"/>
              <a:t>La DEXT colaboró con la organización y cobertura del evento, que contó con una masiva participación de estudiantes de las distintas carreras ofrecidas por la UNE.</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71414"/>
            <a:ext cx="8229600" cy="642942"/>
          </a:xfrm>
        </p:spPr>
        <p:txBody>
          <a:bodyPr>
            <a:noAutofit/>
          </a:bodyPr>
          <a:lstStyle/>
          <a:p>
            <a:r>
              <a:rPr lang="es-ES_tradnl" sz="2600" b="1" dirty="0">
                <a:solidFill>
                  <a:schemeClr val="bg1"/>
                </a:solidFill>
              </a:rPr>
              <a:t>CINEFÓRUM SOBRE EL MEDIO AMBIENTE EN LA FPUNE</a:t>
            </a:r>
            <a:endParaRPr lang="es-PY" sz="2600" dirty="0">
              <a:solidFill>
                <a:schemeClr val="bg1"/>
              </a:solidFill>
            </a:endParaRPr>
          </a:p>
        </p:txBody>
      </p:sp>
      <p:pic>
        <p:nvPicPr>
          <p:cNvPr id="17410" name="Picture 2" descr="\\172.18.200.252\Actividades\2014\DEXT\09-Septiembre\16\FOTOS\CINE FORUM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126" y="936018"/>
            <a:ext cx="5148178" cy="386113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16339" y="4942909"/>
            <a:ext cx="8820157" cy="646331"/>
          </a:xfrm>
          <a:prstGeom prst="rect">
            <a:avLst/>
          </a:prstGeom>
        </p:spPr>
        <p:txBody>
          <a:bodyPr wrap="square">
            <a:spAutoFit/>
          </a:bodyPr>
          <a:lstStyle/>
          <a:p>
            <a:r>
              <a:rPr lang="es-ES_tradnl" dirty="0"/>
              <a:t>Alumnos de la Facultad Politécnica vivieron dos jornadas de cine con los documentales sobre medio ambiente, presentados por la empresa </a:t>
            </a:r>
            <a:r>
              <a:rPr lang="es-ES_tradnl" dirty="0" err="1"/>
              <a:t>Tecnolimpia</a:t>
            </a:r>
            <a:r>
              <a:rPr lang="es-ES_tradnl" dirty="0"/>
              <a:t> S.A.</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0"/>
            <a:ext cx="8229600" cy="1143000"/>
          </a:xfrm>
        </p:spPr>
        <p:txBody>
          <a:bodyPr>
            <a:normAutofit/>
          </a:bodyPr>
          <a:lstStyle/>
          <a:p>
            <a:r>
              <a:rPr lang="es-ES_tradnl" sz="3600" b="1" dirty="0">
                <a:solidFill>
                  <a:schemeClr val="bg1"/>
                </a:solidFill>
              </a:rPr>
              <a:t>ECT XI EDICIÓN</a:t>
            </a:r>
            <a:endParaRPr lang="es-PY" sz="3600" dirty="0">
              <a:solidFill>
                <a:schemeClr val="bg1"/>
              </a:solidFill>
            </a:endParaRPr>
          </a:p>
        </p:txBody>
      </p:sp>
      <p:pic>
        <p:nvPicPr>
          <p:cNvPr id="18434" name="Picture 2" descr="\\172.18.200.252\Actividades\2014\DEXT\10-Octubre\08\ECT 2014 - LA\IMG_20141008_192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803" y="736712"/>
            <a:ext cx="4569635" cy="342722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07504" y="4133979"/>
            <a:ext cx="8862731" cy="2031325"/>
          </a:xfrm>
          <a:prstGeom prst="rect">
            <a:avLst/>
          </a:prstGeom>
        </p:spPr>
        <p:txBody>
          <a:bodyPr wrap="square">
            <a:spAutoFit/>
          </a:bodyPr>
          <a:lstStyle/>
          <a:p>
            <a:pPr algn="just"/>
            <a:r>
              <a:rPr lang="es-ES_tradnl" dirty="0"/>
              <a:t>La XI Edición del Encuentro Científico Tecnológico contó con la colaboración de la Dirección de Extensión que se encargó de la búsqueda de auspiciantes y la cobertura total del evento</a:t>
            </a:r>
            <a:r>
              <a:rPr lang="es-ES_tradnl" dirty="0" smtClean="0"/>
              <a:t>.</a:t>
            </a:r>
          </a:p>
          <a:p>
            <a:pPr algn="just"/>
            <a:r>
              <a:rPr lang="es-ES_tradnl" dirty="0" smtClean="0"/>
              <a:t> </a:t>
            </a:r>
            <a:endParaRPr lang="es-PY" dirty="0"/>
          </a:p>
          <a:p>
            <a:pPr algn="just"/>
            <a:r>
              <a:rPr lang="es-ES_tradnl" dirty="0"/>
              <a:t>La actividad se desarrolló los días 08 y 09 de octubre. Los funcionarios Guillermo Achar y Laura Ruiz Díaz se encargaron de tomar fotografías y grabar los cursos y presentaciones que dieron brillo al encuentro.</a:t>
            </a:r>
            <a:endParaRPr lang="es-PY" dirty="0"/>
          </a:p>
          <a:p>
            <a:pPr algn="just"/>
            <a:r>
              <a:rPr lang="es-ES_tradnl" b="1" dirty="0"/>
              <a:t>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guillermo\Desktop\ilustrator\logofpune.png"/>
          <p:cNvPicPr>
            <a:picLocks noChangeAspect="1" noChangeArrowheads="1"/>
          </p:cNvPicPr>
          <p:nvPr/>
        </p:nvPicPr>
        <p:blipFill>
          <a:blip r:embed="rId2" cstate="print"/>
          <a:srcRect/>
          <a:stretch>
            <a:fillRect/>
          </a:stretch>
        </p:blipFill>
        <p:spPr bwMode="auto">
          <a:xfrm>
            <a:off x="2104478" y="1000108"/>
            <a:ext cx="5182166" cy="514498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0" y="323828"/>
            <a:ext cx="8229600" cy="642934"/>
          </a:xfrm>
        </p:spPr>
        <p:txBody>
          <a:bodyPr>
            <a:noAutofit/>
          </a:bodyPr>
          <a:lstStyle/>
          <a:p>
            <a:r>
              <a:rPr lang="es-ES" b="1" dirty="0" smtClean="0">
                <a:solidFill>
                  <a:schemeClr val="bg1"/>
                </a:solidFill>
              </a:rPr>
              <a:t>EXPO CARRERAS 2014</a:t>
            </a:r>
            <a:r>
              <a:rPr lang="es-PY" dirty="0" smtClean="0">
                <a:solidFill>
                  <a:schemeClr val="bg1"/>
                </a:solidFill>
              </a:rPr>
              <a:t/>
            </a:r>
            <a:br>
              <a:rPr lang="es-PY" dirty="0" smtClean="0">
                <a:solidFill>
                  <a:schemeClr val="bg1"/>
                </a:solidFill>
              </a:rPr>
            </a:br>
            <a:endParaRPr lang="es-PY" dirty="0">
              <a:solidFill>
                <a:schemeClr val="bg1"/>
              </a:solidFill>
            </a:endParaRPr>
          </a:p>
        </p:txBody>
      </p:sp>
      <p:pic>
        <p:nvPicPr>
          <p:cNvPr id="1026" name="Picture 2" descr="C:\Users\Marcelo\Desktop\VARIOS\EXTENCION\MEMORIA\EXPO CARRERA\20140918_0904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19"/>
            <a:ext cx="4352485"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celo\Desktop\VARIOS\EXTENCION\MEMORIA\EXPO CARRERA\20140918_1019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037" y="2870859"/>
            <a:ext cx="4407475" cy="330560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464496" y="981660"/>
            <a:ext cx="4572000" cy="1477328"/>
          </a:xfrm>
          <a:prstGeom prst="rect">
            <a:avLst/>
          </a:prstGeom>
        </p:spPr>
        <p:txBody>
          <a:bodyPr>
            <a:spAutoFit/>
          </a:bodyPr>
          <a:lstStyle/>
          <a:p>
            <a:pPr algn="just"/>
            <a:r>
              <a:rPr lang="es-ES_tradnl" dirty="0"/>
              <a:t>En el marco de los trabajos de difusión de las carreras de la Facultad Politécnica, la Dirección de Extensión colaboró con los preparativos previos y la </a:t>
            </a:r>
            <a:r>
              <a:rPr lang="es-ES_tradnl" dirty="0" err="1"/>
              <a:t>ExpoCarreras</a:t>
            </a:r>
            <a:r>
              <a:rPr lang="es-ES_tradnl" dirty="0"/>
              <a:t> organizada por el Rectorado de la UNE y el Rotary Club. </a:t>
            </a:r>
            <a:endParaRPr lang="es-PY" dirty="0"/>
          </a:p>
        </p:txBody>
      </p:sp>
      <p:sp>
        <p:nvSpPr>
          <p:cNvPr id="4" name="3 Rectángulo"/>
          <p:cNvSpPr/>
          <p:nvPr/>
        </p:nvSpPr>
        <p:spPr>
          <a:xfrm>
            <a:off x="107504" y="3573016"/>
            <a:ext cx="4572000" cy="1754326"/>
          </a:xfrm>
          <a:prstGeom prst="rect">
            <a:avLst/>
          </a:prstGeom>
        </p:spPr>
        <p:txBody>
          <a:bodyPr>
            <a:spAutoFit/>
          </a:bodyPr>
          <a:lstStyle/>
          <a:p>
            <a:pPr algn="just"/>
            <a:r>
              <a:rPr lang="es-ES_tradnl" dirty="0"/>
              <a:t>La actividad tuvo dos ediciones, el primero se desarrolló el 04 de abril, en el Rectorado de la UNE. Para el efecto, el 31 de marzo, se llevó a cabo una reunión entre los directores de DPL, DINV y DEXT, a los efectos de planificar la organización de participación de la FPUNE.</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642934"/>
          </a:xfrm>
        </p:spPr>
        <p:txBody>
          <a:bodyPr>
            <a:normAutofit fontScale="90000"/>
          </a:bodyPr>
          <a:lstStyle/>
          <a:p>
            <a:r>
              <a:rPr lang="es-ES" b="1" dirty="0" smtClean="0">
                <a:solidFill>
                  <a:schemeClr val="bg1"/>
                </a:solidFill>
              </a:rPr>
              <a:t>VIDEOS TUTORIALES</a:t>
            </a:r>
            <a:r>
              <a:rPr lang="es-PY" dirty="0" smtClean="0">
                <a:solidFill>
                  <a:schemeClr val="bg1"/>
                </a:solidFill>
              </a:rPr>
              <a:t/>
            </a:r>
            <a:br>
              <a:rPr lang="es-PY" dirty="0" smtClean="0">
                <a:solidFill>
                  <a:schemeClr val="bg1"/>
                </a:solidFill>
              </a:rPr>
            </a:br>
            <a:endParaRPr lang="es-PY" dirty="0">
              <a:solidFill>
                <a:schemeClr val="bg1"/>
              </a:solidFill>
            </a:endParaRPr>
          </a:p>
        </p:txBody>
      </p:sp>
      <p:pic>
        <p:nvPicPr>
          <p:cNvPr id="3" name="Picture 2" descr="\\172.18.200.252\Actividades\2014\DEXT\06-Junio\09\FOTOS\20140609_124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850214"/>
            <a:ext cx="7272808" cy="409095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4967436"/>
            <a:ext cx="8784976" cy="923330"/>
          </a:xfrm>
          <a:prstGeom prst="rect">
            <a:avLst/>
          </a:prstGeom>
        </p:spPr>
        <p:txBody>
          <a:bodyPr wrap="square">
            <a:spAutoFit/>
          </a:bodyPr>
          <a:lstStyle/>
          <a:p>
            <a:r>
              <a:rPr lang="es-ES_tradnl" dirty="0"/>
              <a:t>La Dirección de Extensión implementó la elaboración de materiales didácticos en formato digital a los efectos de mejorar el desarrollo de los cursos de extensión y lograr un trabajo mejor organizado.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000760" y="4929198"/>
            <a:ext cx="2000232" cy="584775"/>
          </a:xfrm>
          <a:prstGeom prst="rect">
            <a:avLst/>
          </a:prstGeom>
          <a:noFill/>
        </p:spPr>
        <p:txBody>
          <a:bodyPr wrap="square" rtlCol="0">
            <a:spAutoFit/>
          </a:bodyPr>
          <a:lstStyle/>
          <a:p>
            <a:r>
              <a:rPr lang="es-PY" sz="3200" b="1" dirty="0" smtClean="0">
                <a:solidFill>
                  <a:schemeClr val="bg1"/>
                </a:solidFill>
              </a:rPr>
              <a:t>Después</a:t>
            </a:r>
            <a:endParaRPr lang="es-PY" sz="3200" b="1" dirty="0">
              <a:solidFill>
                <a:schemeClr val="bg1"/>
              </a:solidFill>
            </a:endParaRPr>
          </a:p>
        </p:txBody>
      </p:sp>
      <p:sp>
        <p:nvSpPr>
          <p:cNvPr id="8" name="1 Título"/>
          <p:cNvSpPr>
            <a:spLocks noGrp="1"/>
          </p:cNvSpPr>
          <p:nvPr>
            <p:ph type="title"/>
          </p:nvPr>
        </p:nvSpPr>
        <p:spPr>
          <a:xfrm>
            <a:off x="457200" y="285728"/>
            <a:ext cx="8229600" cy="642934"/>
          </a:xfrm>
        </p:spPr>
        <p:txBody>
          <a:bodyPr>
            <a:normAutofit fontScale="90000"/>
          </a:bodyPr>
          <a:lstStyle/>
          <a:p>
            <a:r>
              <a:rPr lang="es-ES" b="1" dirty="0" smtClean="0">
                <a:solidFill>
                  <a:schemeClr val="bg1"/>
                </a:solidFill>
              </a:rPr>
              <a:t>TV INSTITUCIONAL</a:t>
            </a:r>
            <a:r>
              <a:rPr lang="es-PY" dirty="0" smtClean="0">
                <a:solidFill>
                  <a:schemeClr val="bg1"/>
                </a:solidFill>
              </a:rPr>
              <a:t/>
            </a:r>
            <a:br>
              <a:rPr lang="es-PY" dirty="0" smtClean="0">
                <a:solidFill>
                  <a:schemeClr val="bg1"/>
                </a:solidFill>
              </a:rPr>
            </a:br>
            <a:endParaRPr lang="es-PY" dirty="0">
              <a:solidFill>
                <a:schemeClr val="bg1"/>
              </a:solidFill>
            </a:endParaRPr>
          </a:p>
        </p:txBody>
      </p:sp>
      <p:pic>
        <p:nvPicPr>
          <p:cNvPr id="3074" name="Picture 2" descr="\\172.18.200.252\Actividades\2014\DEXT\08-Agosto\20\REUNIÓN PRO DIFUSIÓN\FOTOS\IMG_1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03669"/>
            <a:ext cx="4824536" cy="32163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72.18.200.252\Actividades\2014\DEXT\08-Agosto\20\REUNIÓN PRO DIFUSIÓN\FOTOS\IMG_12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59"/>
            <a:ext cx="4571999" cy="317157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4190534"/>
            <a:ext cx="4572000" cy="1477328"/>
          </a:xfrm>
          <a:prstGeom prst="rect">
            <a:avLst/>
          </a:prstGeom>
        </p:spPr>
        <p:txBody>
          <a:bodyPr>
            <a:spAutoFit/>
          </a:bodyPr>
          <a:lstStyle/>
          <a:p>
            <a:pPr algn="just"/>
            <a:r>
              <a:rPr lang="es-ES_tradnl" dirty="0"/>
              <a:t>La Dirección de Extensión en conjunto con la Dirección de Planificación trabajan en la programación de los materiales audiovisuales que son emitidas en la TV institucional de la Facultad Politécnica.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14338"/>
            <a:ext cx="8229600" cy="1143000"/>
          </a:xfrm>
        </p:spPr>
        <p:txBody>
          <a:bodyPr rtlCol="0">
            <a:normAutofit/>
          </a:bodyPr>
          <a:lstStyle/>
          <a:p>
            <a:endParaRPr lang="es-PY" sz="3200" dirty="0">
              <a:solidFill>
                <a:schemeClr val="bg1"/>
              </a:solidFill>
            </a:endParaRPr>
          </a:p>
        </p:txBody>
      </p:sp>
      <p:sp>
        <p:nvSpPr>
          <p:cNvPr id="4" name="1 Título"/>
          <p:cNvSpPr txBox="1">
            <a:spLocks/>
          </p:cNvSpPr>
          <p:nvPr/>
        </p:nvSpPr>
        <p:spPr>
          <a:xfrm>
            <a:off x="255632" y="2996952"/>
            <a:ext cx="872966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6600" b="1" noProof="0" dirty="0" smtClean="0">
                <a:ln w="31550" cmpd="sng">
                  <a:noFill/>
                  <a:prstDash val="solid"/>
                </a:ln>
                <a:solidFill>
                  <a:schemeClr val="tx2"/>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VINCULACÓN</a:t>
            </a:r>
            <a:r>
              <a:rPr kumimoji="0" lang="es-PY" sz="6600" b="1" i="0" u="none" strike="noStrike" kern="1200" cap="none" spc="0" normalizeH="0" baseline="0" noProof="0" dirty="0" smtClean="0">
                <a:ln w="31550" cmpd="sng">
                  <a:noFill/>
                  <a:prstDash val="solid"/>
                </a:ln>
                <a:solidFill>
                  <a:schemeClr val="tx2"/>
                </a:solidFill>
                <a:effectLst>
                  <a:outerShdw blurRad="41275" dist="12700" dir="12000000" algn="tl" rotWithShape="0">
                    <a:srgbClr val="000000">
                      <a:alpha val="40000"/>
                    </a:srgbClr>
                  </a:outerShdw>
                </a:effectLst>
                <a:uLnTx/>
                <a:uFillTx/>
                <a:latin typeface="Tahoma" pitchFamily="34" charset="0"/>
                <a:ea typeface="Tahoma" pitchFamily="34" charset="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14338"/>
            <a:ext cx="8229600" cy="1143000"/>
          </a:xfrm>
        </p:spPr>
        <p:txBody>
          <a:bodyPr rtlCol="0">
            <a:normAutofit/>
          </a:bodyPr>
          <a:lstStyle/>
          <a:p>
            <a:r>
              <a:rPr lang="es-ES_tradnl" sz="3200" b="1" dirty="0">
                <a:solidFill>
                  <a:schemeClr val="bg1"/>
                </a:solidFill>
              </a:rPr>
              <a:t>VISITA DEL RECTOR DE LA UNILA A LA FPUNE</a:t>
            </a:r>
            <a:endParaRPr lang="es-PY" sz="3200" dirty="0">
              <a:solidFill>
                <a:schemeClr val="bg1"/>
              </a:solidFill>
            </a:endParaRPr>
          </a:p>
        </p:txBody>
      </p:sp>
      <p:pic>
        <p:nvPicPr>
          <p:cNvPr id="4098" name="Picture 2" descr="C:\Users\Marcelo\Desktop\VARIOS\EXTENCION\MEMORIA\VISITA RECTOR DE LA UNILA\IMG_63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35" y="1173358"/>
            <a:ext cx="4706589" cy="329315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820567" y="1236816"/>
            <a:ext cx="4285333" cy="3416320"/>
          </a:xfrm>
          <a:prstGeom prst="rect">
            <a:avLst/>
          </a:prstGeom>
        </p:spPr>
        <p:txBody>
          <a:bodyPr wrap="square">
            <a:spAutoFit/>
          </a:bodyPr>
          <a:lstStyle/>
          <a:p>
            <a:pPr algn="just"/>
            <a:r>
              <a:rPr lang="es-ES_tradnl" dirty="0"/>
              <a:t>El rector de </a:t>
            </a:r>
            <a:r>
              <a:rPr lang="es-ES_tradnl" dirty="0" smtClean="0"/>
              <a:t>la Universidad Federal de Integración Latino-Americana, </a:t>
            </a:r>
            <a:r>
              <a:rPr lang="es-ES_tradnl" dirty="0"/>
              <a:t>doctor en Ciencias Económicas, Josué Modesto dos </a:t>
            </a:r>
            <a:r>
              <a:rPr lang="es-ES_tradnl" dirty="0" err="1"/>
              <a:t>Passos</a:t>
            </a:r>
            <a:r>
              <a:rPr lang="es-ES_tradnl" dirty="0"/>
              <a:t> </a:t>
            </a:r>
            <a:r>
              <a:rPr lang="es-ES_tradnl" dirty="0" err="1"/>
              <a:t>Subrinho</a:t>
            </a:r>
            <a:r>
              <a:rPr lang="es-ES_tradnl" dirty="0"/>
              <a:t>, acompañado por directivos de dicha institución visitó la Universidad Nacional del Este para firmar un convenio de Cooperación, a los efectos de estrechar los lazos de cooperación entre las dos instituciones. El acto se llevó a cabo el 09 de abril, en el Rectorado de la UNE, con el rector Prof. Dr. Víctor Alfredo </a:t>
            </a:r>
            <a:r>
              <a:rPr lang="es-ES_tradnl" dirty="0" err="1"/>
              <a:t>Brítez</a:t>
            </a:r>
            <a:r>
              <a:rPr lang="es-ES_tradnl" dirty="0"/>
              <a:t> Chamorro. </a:t>
            </a:r>
            <a:endParaRPr lang="es-PY" dirty="0"/>
          </a:p>
        </p:txBody>
      </p:sp>
      <p:sp>
        <p:nvSpPr>
          <p:cNvPr id="3" name="2 Rectángulo"/>
          <p:cNvSpPr/>
          <p:nvPr/>
        </p:nvSpPr>
        <p:spPr>
          <a:xfrm>
            <a:off x="43334" y="4638843"/>
            <a:ext cx="9024465" cy="1200329"/>
          </a:xfrm>
          <a:prstGeom prst="rect">
            <a:avLst/>
          </a:prstGeom>
        </p:spPr>
        <p:txBody>
          <a:bodyPr wrap="square">
            <a:spAutoFit/>
          </a:bodyPr>
          <a:lstStyle/>
          <a:p>
            <a:pPr algn="just"/>
            <a:r>
              <a:rPr lang="es-ES_tradnl" dirty="0"/>
              <a:t>Posteriormente los visitantes se reunieron con el decano de la Facultad Politécnica, </a:t>
            </a:r>
            <a:r>
              <a:rPr lang="es-ES_tradnl" dirty="0" err="1"/>
              <a:t>Ing</a:t>
            </a:r>
            <a:r>
              <a:rPr lang="es-ES_tradnl" dirty="0"/>
              <a:t> </a:t>
            </a:r>
            <a:r>
              <a:rPr lang="es-ES_tradnl" dirty="0" err="1"/>
              <a:t>Msc</a:t>
            </a:r>
            <a:r>
              <a:rPr lang="es-ES_tradnl" dirty="0"/>
              <a:t> Eustaquio Alcides Martínez y realizaron un recorrido por las instalaciones de la FPUNE, incluyendo los laboratorios de Química, Física, Electricidad e Informática.</a:t>
            </a:r>
            <a:endParaRPr lang="es-PY" dirty="0"/>
          </a:p>
          <a:p>
            <a:r>
              <a:rPr lang="es-ES_tradnl" dirty="0"/>
              <a:t> </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82594"/>
          </a:xfrm>
        </p:spPr>
        <p:txBody>
          <a:bodyPr>
            <a:noAutofit/>
          </a:bodyPr>
          <a:lstStyle/>
          <a:p>
            <a:endParaRPr lang="es-PY" sz="3200" dirty="0">
              <a:solidFill>
                <a:schemeClr val="bg1"/>
              </a:solidFill>
            </a:endParaRPr>
          </a:p>
        </p:txBody>
      </p:sp>
      <p:sp>
        <p:nvSpPr>
          <p:cNvPr id="6" name="1 Título"/>
          <p:cNvSpPr txBox="1">
            <a:spLocks/>
          </p:cNvSpPr>
          <p:nvPr/>
        </p:nvSpPr>
        <p:spPr>
          <a:xfrm>
            <a:off x="255632" y="2996952"/>
            <a:ext cx="872966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Y" sz="6600" b="1" dirty="0" smtClean="0">
                <a:ln w="31550" cmpd="sng">
                  <a:noFill/>
                  <a:prstDash val="solid"/>
                </a:ln>
                <a:solidFill>
                  <a:schemeClr val="tx2"/>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REUNIONES</a:t>
            </a:r>
            <a:r>
              <a:rPr kumimoji="0" lang="es-PY" sz="6600" b="1" i="0" u="none" strike="noStrike" kern="1200" cap="none" spc="0" normalizeH="0" baseline="0" noProof="0" dirty="0" smtClean="0">
                <a:ln w="31550" cmpd="sng">
                  <a:noFill/>
                  <a:prstDash val="solid"/>
                </a:ln>
                <a:solidFill>
                  <a:schemeClr val="tx2"/>
                </a:solidFill>
                <a:effectLst>
                  <a:outerShdw blurRad="41275" dist="12700" dir="12000000" algn="tl" rotWithShape="0">
                    <a:srgbClr val="000000">
                      <a:alpha val="40000"/>
                    </a:srgbClr>
                  </a:outerShdw>
                </a:effectLst>
                <a:uLnTx/>
                <a:uFillTx/>
                <a:latin typeface="Tahoma" pitchFamily="34" charset="0"/>
                <a:ea typeface="Tahoma" pitchFamily="34" charset="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116632"/>
            <a:ext cx="8229600" cy="582594"/>
          </a:xfrm>
        </p:spPr>
        <p:txBody>
          <a:bodyPr>
            <a:noAutofit/>
          </a:bodyPr>
          <a:lstStyle/>
          <a:p>
            <a:r>
              <a:rPr lang="es-ES_tradnl" sz="3200" b="1" dirty="0">
                <a:solidFill>
                  <a:schemeClr val="bg1"/>
                </a:solidFill>
              </a:rPr>
              <a:t>REUNIÓN CON COORDINADORES DE CARRERAS</a:t>
            </a:r>
            <a:endParaRPr lang="es-PY" sz="3200" dirty="0">
              <a:solidFill>
                <a:schemeClr val="bg1"/>
              </a:solidFill>
            </a:endParaRPr>
          </a:p>
        </p:txBody>
      </p:sp>
      <p:pic>
        <p:nvPicPr>
          <p:cNvPr id="5124" name="Picture 4" descr="\\172.18.200.252\Actividades\2014\DEXT\04-Abril\10\REUNIÓN CON COORDINADORES\FOTOS\IMG_20140410_140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261950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512" y="4388911"/>
            <a:ext cx="8999984" cy="1200329"/>
          </a:xfrm>
          <a:prstGeom prst="rect">
            <a:avLst/>
          </a:prstGeom>
        </p:spPr>
        <p:txBody>
          <a:bodyPr wrap="square">
            <a:spAutoFit/>
          </a:bodyPr>
          <a:lstStyle/>
          <a:p>
            <a:pPr algn="just"/>
            <a:r>
              <a:rPr lang="es-ES_tradnl" dirty="0"/>
              <a:t>La Dirección de Extensión se reunió con coordinadores de carreras de la FPUNE, con el fin de planificar trabajos correspondientes a cursos de Extensión desde salas de aula. El objetivo consiste en involucrar a las distintas carreras de la facultad con los trabajos realizados en beneficio de la comunidad.</a:t>
            </a:r>
            <a:endParaRPr lang="es-PY" dirty="0"/>
          </a:p>
        </p:txBody>
      </p:sp>
    </p:spTree>
  </p:cSld>
  <p:clrMapOvr>
    <a:masterClrMapping/>
  </p:clrMapOvr>
  <mc:AlternateContent xmlns:mc="http://schemas.openxmlformats.org/markup-compatibility/2006" xmlns:p14="http://schemas.microsoft.com/office/powerpoint/2010/main">
    <mc:Choice Requires="p14">
      <p:transition spd="slow" p14:dur="800" advTm="10000">
        <p14:flythrough/>
      </p:transition>
    </mc:Choice>
    <mc:Fallback xmlns="">
      <p:transition spd="slow" advTm="10000">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3161</TotalTime>
  <Words>1412</Words>
  <Application>Microsoft Office PowerPoint</Application>
  <PresentationFormat>Presentación en pantalla (4:3)</PresentationFormat>
  <Paragraphs>60</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Facultad Politécnica</vt:lpstr>
      <vt:lpstr>Presentación de PowerPoint</vt:lpstr>
      <vt:lpstr>EXPO CARRERAS 2014 </vt:lpstr>
      <vt:lpstr>VIDEOS TUTORIALES </vt:lpstr>
      <vt:lpstr>TV INSTITUCIONAL </vt:lpstr>
      <vt:lpstr>Presentación de PowerPoint</vt:lpstr>
      <vt:lpstr>VISITA DEL RECTOR DE LA UNILA A LA FPUNE</vt:lpstr>
      <vt:lpstr>Presentación de PowerPoint</vt:lpstr>
      <vt:lpstr>REUNIÓN CON COORDINADORES DE CARRERAS</vt:lpstr>
      <vt:lpstr>REUNIÓN DE ENCARGADOS DE EXTENSIÓN DE LA UNE  </vt:lpstr>
      <vt:lpstr>Presentación de PowerPoint</vt:lpstr>
      <vt:lpstr>FPUNE Y MICROSOFT SE UNEN A TRAVÉS DE UN CONVENIO </vt:lpstr>
      <vt:lpstr>FPUNE Y ASEFRAN FIRMAN ACUERDO DE COOPERACIÓN </vt:lpstr>
      <vt:lpstr>FPUNE Y LA FUNDACIÓN MANO AUNAN FUERZAS MEDIANTE ALIANZA</vt:lpstr>
      <vt:lpstr>LA FPUNE Y EL SNPP ORGANIZARÁN CURSOS EN CONJUNTO</vt:lpstr>
      <vt:lpstr>Presentación de PowerPoint</vt:lpstr>
      <vt:lpstr>INFORMÁTICA BÁSICA PARA NIÑOS </vt:lpstr>
      <vt:lpstr>FPUNE CAPACITA A FUNCIONARIOS DE SERVICIOS GENERALES</vt:lpstr>
      <vt:lpstr>ESTUDIANTES DE LA MEDIA CREAN Y DISEÑAN SU PROPIA PÁGINA WEB </vt:lpstr>
      <vt:lpstr>ALUMNOS DEL 9NO GRADO Y 1ER AÑO PARTICIPAN DE CURSO DE POWER POINT</vt:lpstr>
      <vt:lpstr>JEFES DE HOGARES SON CAPACITADOS EN CURSO BÁSICO DE INFORMÁTICA</vt:lpstr>
      <vt:lpstr>Presentación de PowerPoint</vt:lpstr>
      <vt:lpstr>SOBRE SEGURIDAD VIAL Y LEY DE TRÁNSITO</vt:lpstr>
      <vt:lpstr>CINEFÓRUM SOBRE EL MEDIO AMBIENTE EN LA FPUNE</vt:lpstr>
      <vt:lpstr>ECT XI EDICIÓN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Facultad Politécnica</dc:title>
  <dc:creator>guillermo</dc:creator>
  <cp:lastModifiedBy>Marcelo</cp:lastModifiedBy>
  <cp:revision>171</cp:revision>
  <dcterms:created xsi:type="dcterms:W3CDTF">2014-05-30T17:10:04Z</dcterms:created>
  <dcterms:modified xsi:type="dcterms:W3CDTF">2015-03-16T12:55:23Z</dcterms:modified>
</cp:coreProperties>
</file>