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6" r:id="rId9"/>
    <p:sldId id="267" r:id="rId10"/>
    <p:sldId id="269" r:id="rId11"/>
    <p:sldId id="271" r:id="rId12"/>
    <p:sldId id="272" r:id="rId13"/>
    <p:sldId id="273" r:id="rId14"/>
    <p:sldId id="275" r:id="rId15"/>
    <p:sldId id="299" r:id="rId16"/>
    <p:sldId id="298" r:id="rId17"/>
    <p:sldId id="297" r:id="rId18"/>
    <p:sldId id="296" r:id="rId19"/>
    <p:sldId id="304" r:id="rId20"/>
    <p:sldId id="303" r:id="rId21"/>
    <p:sldId id="305" r:id="rId22"/>
    <p:sldId id="307" r:id="rId23"/>
    <p:sldId id="306" r:id="rId24"/>
    <p:sldId id="276" r:id="rId25"/>
    <p:sldId id="277" r:id="rId26"/>
    <p:sldId id="278" r:id="rId27"/>
    <p:sldId id="310" r:id="rId28"/>
    <p:sldId id="311" r:id="rId29"/>
    <p:sldId id="279" r:id="rId30"/>
    <p:sldId id="312" r:id="rId31"/>
    <p:sldId id="313" r:id="rId32"/>
    <p:sldId id="314" r:id="rId33"/>
    <p:sldId id="315" r:id="rId34"/>
    <p:sldId id="316" r:id="rId35"/>
    <p:sldId id="317" r:id="rId36"/>
    <p:sldId id="285" r:id="rId37"/>
    <p:sldId id="286" r:id="rId38"/>
    <p:sldId id="287" r:id="rId39"/>
    <p:sldId id="288" r:id="rId40"/>
    <p:sldId id="320" r:id="rId41"/>
    <p:sldId id="290" r:id="rId42"/>
    <p:sldId id="291" r:id="rId43"/>
    <p:sldId id="292" r:id="rId44"/>
    <p:sldId id="293" r:id="rId45"/>
    <p:sldId id="294" r:id="rId46"/>
    <p:sldId id="295" r:id="rId47"/>
    <p:sldId id="319" r:id="rId48"/>
    <p:sldId id="322" r:id="rId49"/>
    <p:sldId id="321" r:id="rId50"/>
    <p:sldId id="323" r:id="rId51"/>
    <p:sldId id="308" r:id="rId52"/>
    <p:sldId id="309" r:id="rId53"/>
    <p:sldId id="318" r:id="rId54"/>
  </p:sldIdLst>
  <p:sldSz cx="9144000" cy="6858000" type="screen4x3"/>
  <p:notesSz cx="6858000" cy="9144000"/>
  <p:defaultTextStyle>
    <a:defPPr>
      <a:defRPr lang="es-P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41" autoAdjust="0"/>
    <p:restoredTop sz="94660"/>
  </p:normalViewPr>
  <p:slideViewPr>
    <p:cSldViewPr>
      <p:cViewPr>
        <p:scale>
          <a:sx n="70" d="100"/>
          <a:sy n="70" d="100"/>
        </p:scale>
        <p:origin x="-43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A8E4F-9642-42A1-9BA5-34B38EC63BF8}" type="datetimeFigureOut">
              <a:rPr lang="es-PY" smtClean="0"/>
              <a:pPr/>
              <a:t>03/07/2014</a:t>
            </a:fld>
            <a:endParaRPr lang="es-PY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Y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035C0-0754-4AD4-AB21-A071A6AD154F}" type="slidenum">
              <a:rPr lang="es-PY" smtClean="0"/>
              <a:pPr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xmlns="" val="1814718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Y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035C0-0754-4AD4-AB21-A071A6AD154F}" type="slidenum">
              <a:rPr lang="es-PY" smtClean="0"/>
              <a:pPr/>
              <a:t>11</a:t>
            </a:fld>
            <a:endParaRPr lang="es-PY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PY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035C0-0754-4AD4-AB21-A071A6AD154F}" type="slidenum">
              <a:rPr lang="es-PY" smtClean="0"/>
              <a:pPr/>
              <a:t>13</a:t>
            </a:fld>
            <a:endParaRPr lang="es-PY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0E542-BE07-41F7-BF16-C8D38E5252DA}" type="datetimeFigureOut">
              <a:rPr lang="es-PY" smtClean="0"/>
              <a:pPr/>
              <a:t>03/07/2014</a:t>
            </a:fld>
            <a:endParaRPr lang="es-P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DDCE6-6E27-46B6-9FF5-C15F7BABEB07}" type="slidenum">
              <a:rPr lang="es-PY" smtClean="0"/>
              <a:pPr/>
              <a:t>‹Nº›</a:t>
            </a:fld>
            <a:endParaRPr lang="es-PY"/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 userDrawn="1"/>
        </p:nvSpPr>
        <p:spPr>
          <a:xfrm>
            <a:off x="-142908" y="714356"/>
            <a:ext cx="9715568" cy="5643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pic>
        <p:nvPicPr>
          <p:cNvPr id="13" name="Picture 2" descr="C:\Documents and Settings\marcos\Escritorio\BANNERS. 11.08.10\sello-gif.gif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021288"/>
            <a:ext cx="857256" cy="826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CuadroTexto"/>
          <p:cNvSpPr txBox="1"/>
          <p:nvPr userDrawn="1"/>
        </p:nvSpPr>
        <p:spPr>
          <a:xfrm>
            <a:off x="6926934" y="6429396"/>
            <a:ext cx="2074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Y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Facultad Politécnica</a:t>
            </a:r>
            <a:endParaRPr lang="es-PY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7 Rectángulo"/>
          <p:cNvSpPr/>
          <p:nvPr userDrawn="1"/>
        </p:nvSpPr>
        <p:spPr>
          <a:xfrm>
            <a:off x="0" y="714356"/>
            <a:ext cx="9572660" cy="5643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14" name="13 CuadroTexto"/>
          <p:cNvSpPr txBox="1"/>
          <p:nvPr userDrawn="1"/>
        </p:nvSpPr>
        <p:spPr>
          <a:xfrm>
            <a:off x="6926934" y="6429396"/>
            <a:ext cx="2074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Y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Facultad Politécnica</a:t>
            </a:r>
            <a:endParaRPr lang="es-PY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Picture 2" descr="C:\Documents and Settings\marcos\Escritorio\BANNERS. 11.08.10\sello-gif.gif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021288"/>
            <a:ext cx="857256" cy="826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8" name="7 Rectángulo"/>
          <p:cNvSpPr/>
          <p:nvPr userDrawn="1"/>
        </p:nvSpPr>
        <p:spPr>
          <a:xfrm>
            <a:off x="0" y="714356"/>
            <a:ext cx="9644098" cy="5643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13" name="12 CuadroTexto"/>
          <p:cNvSpPr txBox="1"/>
          <p:nvPr userDrawn="1"/>
        </p:nvSpPr>
        <p:spPr>
          <a:xfrm>
            <a:off x="6926934" y="6429396"/>
            <a:ext cx="2074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Y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Facultad Politécnica</a:t>
            </a:r>
            <a:endParaRPr lang="es-PY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2" descr="C:\Documents and Settings\marcos\Escritorio\BANNERS. 11.08.10\sello-gif.gif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021288"/>
            <a:ext cx="857256" cy="826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10" name="9 Rectángulo"/>
          <p:cNvSpPr/>
          <p:nvPr userDrawn="1"/>
        </p:nvSpPr>
        <p:spPr>
          <a:xfrm>
            <a:off x="0" y="714356"/>
            <a:ext cx="9715536" cy="5643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15" name="14 CuadroTexto"/>
          <p:cNvSpPr txBox="1"/>
          <p:nvPr userDrawn="1"/>
        </p:nvSpPr>
        <p:spPr>
          <a:xfrm>
            <a:off x="6926934" y="6429396"/>
            <a:ext cx="2074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Y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Facultad Politécnica</a:t>
            </a:r>
            <a:endParaRPr lang="es-PY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 descr="C:\Documents and Settings\marcos\Escritorio\BANNERS. 11.08.10\sello-gif.gif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021288"/>
            <a:ext cx="857256" cy="826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marcos\Escritorio\BANNERS. 11.08.10\sello-gif.gif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244972" y="1500174"/>
            <a:ext cx="4398730" cy="47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0" dist="2540000" dir="21540000" sx="200000" sy="2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9" name="8 Rectángulo"/>
          <p:cNvSpPr/>
          <p:nvPr userDrawn="1"/>
        </p:nvSpPr>
        <p:spPr>
          <a:xfrm>
            <a:off x="0" y="714356"/>
            <a:ext cx="9572660" cy="5643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14" name="13 CuadroTexto"/>
          <p:cNvSpPr txBox="1"/>
          <p:nvPr userDrawn="1"/>
        </p:nvSpPr>
        <p:spPr>
          <a:xfrm>
            <a:off x="6926934" y="6429396"/>
            <a:ext cx="2074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Y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Facultad Politécnica</a:t>
            </a:r>
            <a:endParaRPr lang="es-PY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Picture 2" descr="C:\Documents and Settings\marcos\Escritorio\BANNERS. 11.08.10\sello-gif.gif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021288"/>
            <a:ext cx="857256" cy="826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0E542-BE07-41F7-BF16-C8D38E5252DA}" type="datetimeFigureOut">
              <a:rPr lang="es-PY" smtClean="0"/>
              <a:pPr/>
              <a:t>03/07/2014</a:t>
            </a:fld>
            <a:endParaRPr lang="es-P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DDCE6-6E27-46B6-9FF5-C15F7BABEB07}" type="slidenum">
              <a:rPr lang="es-PY" smtClean="0"/>
              <a:pPr/>
              <a:t>‹Nº›</a:t>
            </a:fld>
            <a:endParaRPr lang="es-PY"/>
          </a:p>
        </p:txBody>
      </p:sp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5012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</p:sldLayoutIdLst>
  <p:transition advTm="15000"/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pn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3.png"/><Relationship Id="rId5" Type="http://schemas.openxmlformats.org/officeDocument/2006/relationships/image" Target="../media/image67.jpeg"/><Relationship Id="rId15" Type="http://schemas.openxmlformats.org/officeDocument/2006/relationships/image" Target="../media/image7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Relationship Id="rId14" Type="http://schemas.openxmlformats.org/officeDocument/2006/relationships/image" Target="../media/image7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4645057" y="4572008"/>
            <a:ext cx="4427537" cy="544513"/>
          </a:xfrm>
          <a:noFill/>
        </p:spPr>
        <p:txBody>
          <a:bodyPr>
            <a:normAutofit fontScale="90000"/>
          </a:bodyPr>
          <a:lstStyle/>
          <a:p>
            <a:pPr algn="l" eaLnBrk="1" hangingPunct="1"/>
            <a:r>
              <a:rPr lang="es-UY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Facultad Politécnica</a:t>
            </a:r>
            <a:endParaRPr lang="es-E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0" y="3857628"/>
            <a:ext cx="3643306" cy="2214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pic>
        <p:nvPicPr>
          <p:cNvPr id="6" name="Picture 2" descr="C:\Documents and Settings\marcos\Escritorio\BANNERS. 11.08.10\sello-gif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4214818"/>
            <a:ext cx="1504950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22"/>
          <p:cNvSpPr>
            <a:spLocks noChangeArrowheads="1"/>
          </p:cNvSpPr>
          <p:nvPr/>
        </p:nvSpPr>
        <p:spPr bwMode="auto">
          <a:xfrm>
            <a:off x="4214810" y="5000636"/>
            <a:ext cx="3960812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UY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Universidad Nacional del Este</a:t>
            </a:r>
            <a:endParaRPr lang="es-E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0" y="3857628"/>
            <a:ext cx="3643306" cy="2214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pic>
        <p:nvPicPr>
          <p:cNvPr id="11" name="Picture 2" descr="C:\Documents and Settings\marcos\Escritorio\BANNERS. 11.08.10\sello-gif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4221088"/>
            <a:ext cx="178595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8 Marcador de pie de página"/>
          <p:cNvSpPr txBox="1">
            <a:spLocks noGrp="1"/>
          </p:cNvSpPr>
          <p:nvPr/>
        </p:nvSpPr>
        <p:spPr bwMode="auto">
          <a:xfrm>
            <a:off x="568325" y="1214422"/>
            <a:ext cx="8096250" cy="529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buClr>
                <a:srgbClr val="0099FF"/>
              </a:buClr>
              <a:defRPr/>
            </a:pPr>
            <a:r>
              <a:rPr lang="es-ES" sz="145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Dirección de Planificación y Gestión de la Calidad</a:t>
            </a:r>
          </a:p>
          <a:p>
            <a:pPr algn="ctr">
              <a:buClr>
                <a:srgbClr val="0099FF"/>
              </a:buClr>
              <a:defRPr/>
            </a:pPr>
            <a:r>
              <a:rPr lang="es-ES" sz="1450" dirty="0">
                <a:latin typeface="Arial Narrow" pitchFamily="34" charset="0"/>
              </a:rPr>
              <a:t>Lic. Aldo Joel Villalba Osorio</a:t>
            </a:r>
            <a:r>
              <a:rPr lang="es-ES" sz="1450" dirty="0" smtClean="0">
                <a:latin typeface="Arial Narrow" pitchFamily="34" charset="0"/>
              </a:rPr>
              <a:t>.</a:t>
            </a:r>
          </a:p>
          <a:p>
            <a:pPr algn="ctr">
              <a:buClr>
                <a:srgbClr val="0099FF"/>
              </a:buClr>
              <a:defRPr/>
            </a:pPr>
            <a:endParaRPr lang="es-ES" sz="1100" dirty="0" smtClean="0">
              <a:latin typeface="Arial Narrow" pitchFamily="34" charset="0"/>
            </a:endParaRPr>
          </a:p>
          <a:p>
            <a:pPr algn="ctr">
              <a:buClr>
                <a:srgbClr val="0099FF"/>
              </a:buClr>
              <a:defRPr/>
            </a:pPr>
            <a:r>
              <a:rPr lang="es-ES" sz="145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Dirección de Extensión </a:t>
            </a:r>
            <a:endParaRPr lang="es-ES" sz="1450" b="1" dirty="0">
              <a:solidFill>
                <a:schemeClr val="accent1">
                  <a:lumMod val="50000"/>
                </a:schemeClr>
              </a:solidFill>
              <a:latin typeface="Arial Narrow" pitchFamily="34" charset="0"/>
            </a:endParaRPr>
          </a:p>
          <a:p>
            <a:pPr algn="ctr">
              <a:buClr>
                <a:srgbClr val="0099FF"/>
              </a:buClr>
              <a:defRPr/>
            </a:pPr>
            <a:r>
              <a:rPr lang="es-ES" sz="1450" dirty="0" smtClean="0">
                <a:latin typeface="Arial Narrow" pitchFamily="34" charset="0"/>
              </a:rPr>
              <a:t>Ing. Carlos Enrique Montiel Careaga.</a:t>
            </a:r>
          </a:p>
          <a:p>
            <a:pPr algn="ctr">
              <a:buClr>
                <a:srgbClr val="0099FF"/>
              </a:buClr>
              <a:defRPr/>
            </a:pPr>
            <a:endParaRPr lang="es-ES" sz="1100" dirty="0">
              <a:latin typeface="Arial Narrow" pitchFamily="34" charset="0"/>
            </a:endParaRPr>
          </a:p>
          <a:p>
            <a:pPr algn="ctr">
              <a:buClr>
                <a:srgbClr val="0099FF"/>
              </a:buClr>
              <a:defRPr/>
            </a:pPr>
            <a:r>
              <a:rPr lang="es-ES" sz="145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Secretaría General</a:t>
            </a:r>
          </a:p>
          <a:p>
            <a:pPr algn="ctr">
              <a:buClr>
                <a:srgbClr val="0099FF"/>
              </a:buClr>
              <a:defRPr/>
            </a:pPr>
            <a:r>
              <a:rPr lang="es-ES" sz="1450" dirty="0">
                <a:latin typeface="Arial Narrow" pitchFamily="34" charset="0"/>
              </a:rPr>
              <a:t>Lic. MADE María Viviana Jure de </a:t>
            </a:r>
            <a:r>
              <a:rPr lang="es-ES" sz="1450" dirty="0" err="1">
                <a:latin typeface="Arial Narrow" pitchFamily="34" charset="0"/>
              </a:rPr>
              <a:t>Buttner</a:t>
            </a:r>
            <a:r>
              <a:rPr lang="es-ES" sz="1450" dirty="0" smtClean="0">
                <a:latin typeface="Arial Narrow" pitchFamily="34" charset="0"/>
              </a:rPr>
              <a:t>.</a:t>
            </a:r>
          </a:p>
          <a:p>
            <a:pPr algn="ctr">
              <a:buClr>
                <a:srgbClr val="0099FF"/>
              </a:buClr>
              <a:defRPr/>
            </a:pPr>
            <a:endParaRPr lang="es-ES" sz="1100" dirty="0">
              <a:latin typeface="Arial Narrow" pitchFamily="34" charset="0"/>
            </a:endParaRPr>
          </a:p>
          <a:p>
            <a:pPr algn="ctr">
              <a:buClr>
                <a:srgbClr val="0099FF"/>
              </a:buClr>
              <a:defRPr/>
            </a:pPr>
            <a:r>
              <a:rPr lang="es-ES" sz="145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Dirección </a:t>
            </a:r>
            <a:r>
              <a:rPr lang="es-ES" sz="145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Académica</a:t>
            </a:r>
          </a:p>
          <a:p>
            <a:pPr algn="ctr">
              <a:buClr>
                <a:srgbClr val="0099FF"/>
              </a:buClr>
              <a:defRPr/>
            </a:pPr>
            <a:r>
              <a:rPr lang="es-ES" sz="1450" dirty="0">
                <a:latin typeface="Arial Narrow" pitchFamily="34" charset="0"/>
              </a:rPr>
              <a:t>Lic. </a:t>
            </a:r>
            <a:r>
              <a:rPr lang="es-ES" sz="1450" dirty="0" smtClean="0">
                <a:latin typeface="Arial Narrow" pitchFamily="34" charset="0"/>
              </a:rPr>
              <a:t>Luz </a:t>
            </a:r>
            <a:r>
              <a:rPr lang="es-ES" sz="1450" dirty="0" err="1" smtClean="0">
                <a:latin typeface="Arial Narrow" pitchFamily="34" charset="0"/>
              </a:rPr>
              <a:t>Marilda</a:t>
            </a:r>
            <a:r>
              <a:rPr lang="es-ES" sz="1450" dirty="0" smtClean="0">
                <a:latin typeface="Arial Narrow" pitchFamily="34" charset="0"/>
              </a:rPr>
              <a:t> Bertoni.</a:t>
            </a:r>
          </a:p>
          <a:p>
            <a:pPr algn="ctr">
              <a:buClr>
                <a:srgbClr val="0099FF"/>
              </a:buClr>
              <a:defRPr/>
            </a:pPr>
            <a:endParaRPr lang="es-ES" sz="1100" dirty="0">
              <a:latin typeface="Arial Narrow" pitchFamily="34" charset="0"/>
            </a:endParaRPr>
          </a:p>
          <a:p>
            <a:pPr algn="ctr">
              <a:buClr>
                <a:srgbClr val="0099FF"/>
              </a:buClr>
              <a:defRPr/>
            </a:pPr>
            <a:r>
              <a:rPr lang="es-ES" sz="145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Dirección </a:t>
            </a:r>
            <a:r>
              <a:rPr lang="es-ES" sz="145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de Investigación</a:t>
            </a:r>
          </a:p>
          <a:p>
            <a:pPr algn="ctr">
              <a:buClr>
                <a:srgbClr val="0099FF"/>
              </a:buClr>
              <a:defRPr/>
            </a:pPr>
            <a:r>
              <a:rPr lang="es-ES" sz="1450" dirty="0">
                <a:latin typeface="Arial Narrow" pitchFamily="34" charset="0"/>
              </a:rPr>
              <a:t>Ing. Gabriela Bobadilla de </a:t>
            </a:r>
            <a:r>
              <a:rPr lang="es-ES" sz="1450" dirty="0" err="1">
                <a:latin typeface="Arial Narrow" pitchFamily="34" charset="0"/>
              </a:rPr>
              <a:t>Almada</a:t>
            </a:r>
            <a:r>
              <a:rPr lang="es-ES" sz="1450" dirty="0" smtClean="0">
                <a:latin typeface="Arial Narrow" pitchFamily="34" charset="0"/>
              </a:rPr>
              <a:t>.</a:t>
            </a:r>
          </a:p>
          <a:p>
            <a:pPr algn="ctr">
              <a:buClr>
                <a:srgbClr val="0099FF"/>
              </a:buClr>
              <a:defRPr/>
            </a:pPr>
            <a:endParaRPr lang="es-ES" sz="1100" dirty="0" smtClean="0">
              <a:latin typeface="Arial Narrow" pitchFamily="34" charset="0"/>
            </a:endParaRPr>
          </a:p>
          <a:p>
            <a:pPr algn="ctr">
              <a:buClr>
                <a:srgbClr val="0099FF"/>
              </a:buClr>
              <a:defRPr/>
            </a:pPr>
            <a:r>
              <a:rPr lang="es-ES" sz="145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Dirección de Posgrado</a:t>
            </a:r>
          </a:p>
          <a:p>
            <a:pPr algn="ctr">
              <a:buClr>
                <a:srgbClr val="0099FF"/>
              </a:buClr>
              <a:defRPr/>
            </a:pPr>
            <a:r>
              <a:rPr lang="es-ES" sz="1450" dirty="0" smtClean="0">
                <a:latin typeface="Arial Narrow" pitchFamily="34" charset="0"/>
              </a:rPr>
              <a:t>Ing.  </a:t>
            </a:r>
            <a:r>
              <a:rPr lang="es-ES" sz="1450" dirty="0" err="1" smtClean="0">
                <a:latin typeface="Arial Narrow" pitchFamily="34" charset="0"/>
              </a:rPr>
              <a:t>M.Sc</a:t>
            </a:r>
            <a:r>
              <a:rPr lang="es-ES" sz="1450" dirty="0" smtClean="0">
                <a:latin typeface="Arial Narrow" pitchFamily="34" charset="0"/>
              </a:rPr>
              <a:t> .Luis Germán Barrientos Mujica</a:t>
            </a:r>
          </a:p>
          <a:p>
            <a:pPr algn="ctr">
              <a:buClr>
                <a:srgbClr val="0099FF"/>
              </a:buClr>
              <a:defRPr/>
            </a:pPr>
            <a:endParaRPr lang="es-ES" sz="1100" dirty="0">
              <a:latin typeface="Arial Narrow" pitchFamily="34" charset="0"/>
            </a:endParaRPr>
          </a:p>
          <a:p>
            <a:pPr algn="ctr">
              <a:buClr>
                <a:srgbClr val="0099FF"/>
              </a:buClr>
              <a:defRPr/>
            </a:pPr>
            <a:r>
              <a:rPr lang="es-ES" sz="145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Dirección </a:t>
            </a:r>
            <a:r>
              <a:rPr lang="es-ES" sz="145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de Informática</a:t>
            </a:r>
          </a:p>
          <a:p>
            <a:pPr algn="ctr">
              <a:buClr>
                <a:srgbClr val="0099FF"/>
              </a:buClr>
              <a:defRPr/>
            </a:pPr>
            <a:r>
              <a:rPr lang="es-ES" sz="1450" dirty="0">
                <a:latin typeface="Arial Narrow" pitchFamily="34" charset="0"/>
              </a:rPr>
              <a:t>Lic. Luis Morán </a:t>
            </a:r>
            <a:r>
              <a:rPr lang="es-ES" sz="1450" dirty="0" err="1">
                <a:latin typeface="Arial Narrow" pitchFamily="34" charset="0"/>
              </a:rPr>
              <a:t>Almada</a:t>
            </a:r>
            <a:r>
              <a:rPr lang="es-ES" sz="1450" dirty="0" smtClean="0">
                <a:latin typeface="Arial Narrow" pitchFamily="34" charset="0"/>
              </a:rPr>
              <a:t>.</a:t>
            </a:r>
          </a:p>
          <a:p>
            <a:pPr algn="ctr">
              <a:buClr>
                <a:srgbClr val="0099FF"/>
              </a:buClr>
              <a:defRPr/>
            </a:pPr>
            <a:endParaRPr lang="es-ES" sz="1100" dirty="0">
              <a:latin typeface="Arial Narrow" pitchFamily="34" charset="0"/>
            </a:endParaRPr>
          </a:p>
          <a:p>
            <a:pPr algn="ctr">
              <a:buClr>
                <a:srgbClr val="0099FF"/>
              </a:buClr>
              <a:defRPr/>
            </a:pPr>
            <a:r>
              <a:rPr lang="es-ES" sz="145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Dirección </a:t>
            </a:r>
            <a:r>
              <a:rPr lang="es-ES" sz="145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de Administración y Finanzas</a:t>
            </a:r>
          </a:p>
          <a:p>
            <a:pPr algn="ctr">
              <a:buClr>
                <a:srgbClr val="0099FF"/>
              </a:buClr>
              <a:defRPr/>
            </a:pPr>
            <a:r>
              <a:rPr lang="es-ES" sz="1450" dirty="0">
                <a:latin typeface="Arial Narrow" pitchFamily="34" charset="0"/>
              </a:rPr>
              <a:t>Lic. </a:t>
            </a:r>
            <a:r>
              <a:rPr lang="es-ES" sz="1450" dirty="0" smtClean="0">
                <a:latin typeface="Arial Narrow" pitchFamily="34" charset="0"/>
              </a:rPr>
              <a:t>Lidio Trinidad.</a:t>
            </a:r>
          </a:p>
          <a:p>
            <a:pPr algn="ctr">
              <a:buClr>
                <a:srgbClr val="0099FF"/>
              </a:buClr>
              <a:defRPr/>
            </a:pPr>
            <a:endParaRPr lang="es-ES" sz="1100" dirty="0">
              <a:latin typeface="Arial Narrow" pitchFamily="34" charset="0"/>
            </a:endParaRPr>
          </a:p>
          <a:p>
            <a:pPr algn="ctr">
              <a:buClr>
                <a:srgbClr val="0099FF"/>
              </a:buClr>
              <a:defRPr/>
            </a:pPr>
            <a:r>
              <a:rPr lang="es-ES" sz="145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Dirección </a:t>
            </a:r>
            <a:r>
              <a:rPr lang="es-ES" sz="145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de Bienestar Institucional</a:t>
            </a:r>
          </a:p>
          <a:p>
            <a:pPr algn="ctr">
              <a:buClr>
                <a:srgbClr val="0099FF"/>
              </a:buClr>
              <a:defRPr/>
            </a:pPr>
            <a:r>
              <a:rPr lang="es-ES" sz="1450" dirty="0">
                <a:latin typeface="Arial Narrow" pitchFamily="34" charset="0"/>
              </a:rPr>
              <a:t>Lic. María Lis Báez.</a:t>
            </a:r>
          </a:p>
          <a:p>
            <a:pPr algn="ctr">
              <a:buClr>
                <a:srgbClr val="0099FF"/>
              </a:buClr>
              <a:defRPr/>
            </a:pPr>
            <a:endParaRPr lang="es-ES" sz="1450" dirty="0"/>
          </a:p>
        </p:txBody>
      </p:sp>
      <p:sp>
        <p:nvSpPr>
          <p:cNvPr id="23555" name="Rectangle 8"/>
          <p:cNvSpPr txBox="1">
            <a:spLocks noChangeArrowheads="1"/>
          </p:cNvSpPr>
          <p:nvPr/>
        </p:nvSpPr>
        <p:spPr bwMode="auto">
          <a:xfrm>
            <a:off x="0" y="71414"/>
            <a:ext cx="950122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s-E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Autoridades - Directores</a:t>
            </a:r>
          </a:p>
          <a:p>
            <a:pPr algn="ctr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s-E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 </a:t>
            </a: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82" y="2786058"/>
            <a:ext cx="1329796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2516" y="571480"/>
            <a:ext cx="1406872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4" descr="D:\kikito\informes\DIRECTORES\IMG_67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2643182"/>
            <a:ext cx="1428749" cy="214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6" descr="D:\kikito\informes\DIRECTORES\IMG_67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27" y="4714864"/>
            <a:ext cx="1428750" cy="214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 descr="D:\kikito\informes\DIRECTORES\IMG_678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3" y="4714862"/>
            <a:ext cx="1428750" cy="2143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8" descr="D:\kikito\informes\DIRECTORES\IMG_677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7010" y="4786301"/>
            <a:ext cx="1381125" cy="2071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9" descr="D:\kikito\informes\DIRECTORES\IMG_675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76759" y="2714620"/>
            <a:ext cx="1381125" cy="2071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D:\kikito\informes\DIRECTORES\IMG_676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57488" y="2643182"/>
            <a:ext cx="1428750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5" descr="D:\kikito\informes\DIRECTORES\IMG_677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57885" y="2678901"/>
            <a:ext cx="1357322" cy="2035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0" descr="D:\kikito\informes\DIRECTORES\IMG_676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00219" y="4786312"/>
            <a:ext cx="1381125" cy="2071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1" descr="D:\kikito\informes\DIRECTORES\IMG_6778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29000" y="500063"/>
            <a:ext cx="1500080" cy="2249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9" name="17 CuadroTexto"/>
          <p:cNvSpPr txBox="1">
            <a:spLocks noChangeArrowheads="1"/>
          </p:cNvSpPr>
          <p:nvPr/>
        </p:nvSpPr>
        <p:spPr bwMode="auto">
          <a:xfrm>
            <a:off x="4214813" y="2286000"/>
            <a:ext cx="571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PY" b="1">
                <a:solidFill>
                  <a:schemeClr val="bg1"/>
                </a:solidFill>
                <a:latin typeface="Calibri" pitchFamily="34" charset="0"/>
              </a:rPr>
              <a:t>DEC</a:t>
            </a:r>
          </a:p>
        </p:txBody>
      </p:sp>
      <p:sp>
        <p:nvSpPr>
          <p:cNvPr id="25610" name="18 CuadroTexto"/>
          <p:cNvSpPr txBox="1">
            <a:spLocks noChangeArrowheads="1"/>
          </p:cNvSpPr>
          <p:nvPr/>
        </p:nvSpPr>
        <p:spPr bwMode="auto">
          <a:xfrm>
            <a:off x="5572125" y="2286000"/>
            <a:ext cx="714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PY" b="1">
                <a:solidFill>
                  <a:schemeClr val="bg1"/>
                </a:solidFill>
                <a:latin typeface="Calibri" pitchFamily="34" charset="0"/>
              </a:rPr>
              <a:t>VDEC</a:t>
            </a:r>
          </a:p>
        </p:txBody>
      </p:sp>
      <p:sp>
        <p:nvSpPr>
          <p:cNvPr id="25611" name="19 CuadroTexto"/>
          <p:cNvSpPr txBox="1">
            <a:spLocks noChangeArrowheads="1"/>
          </p:cNvSpPr>
          <p:nvPr/>
        </p:nvSpPr>
        <p:spPr bwMode="auto">
          <a:xfrm>
            <a:off x="3286129" y="4286256"/>
            <a:ext cx="857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PY" b="1" dirty="0" smtClean="0">
                <a:solidFill>
                  <a:schemeClr val="bg1"/>
                </a:solidFill>
                <a:latin typeface="Calibri" pitchFamily="34" charset="0"/>
              </a:rPr>
              <a:t>DADM</a:t>
            </a:r>
            <a:endParaRPr lang="es-PY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5612" name="20 CuadroTexto"/>
          <p:cNvSpPr txBox="1">
            <a:spLocks noChangeArrowheads="1"/>
          </p:cNvSpPr>
          <p:nvPr/>
        </p:nvSpPr>
        <p:spPr bwMode="auto">
          <a:xfrm>
            <a:off x="7715272" y="4214818"/>
            <a:ext cx="857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PY" b="1" dirty="0">
                <a:solidFill>
                  <a:schemeClr val="bg1"/>
                </a:solidFill>
                <a:latin typeface="Calibri" pitchFamily="34" charset="0"/>
              </a:rPr>
              <a:t>DACA</a:t>
            </a:r>
          </a:p>
        </p:txBody>
      </p:sp>
      <p:sp>
        <p:nvSpPr>
          <p:cNvPr id="25613" name="21 CuadroTexto"/>
          <p:cNvSpPr txBox="1">
            <a:spLocks noChangeArrowheads="1"/>
          </p:cNvSpPr>
          <p:nvPr/>
        </p:nvSpPr>
        <p:spPr bwMode="auto">
          <a:xfrm>
            <a:off x="1857356" y="4286256"/>
            <a:ext cx="7858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PY" b="1" dirty="0" smtClean="0">
                <a:solidFill>
                  <a:schemeClr val="bg1"/>
                </a:solidFill>
                <a:latin typeface="Calibri" pitchFamily="34" charset="0"/>
              </a:rPr>
              <a:t>DPLA</a:t>
            </a:r>
            <a:endParaRPr lang="es-PY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5614" name="22 CuadroTexto"/>
          <p:cNvSpPr txBox="1">
            <a:spLocks noChangeArrowheads="1"/>
          </p:cNvSpPr>
          <p:nvPr/>
        </p:nvSpPr>
        <p:spPr bwMode="auto">
          <a:xfrm>
            <a:off x="6643719" y="4250535"/>
            <a:ext cx="571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PY" b="1">
                <a:solidFill>
                  <a:schemeClr val="bg1"/>
                </a:solidFill>
                <a:latin typeface="Calibri" pitchFamily="34" charset="0"/>
              </a:rPr>
              <a:t>SG</a:t>
            </a:r>
          </a:p>
        </p:txBody>
      </p:sp>
      <p:sp>
        <p:nvSpPr>
          <p:cNvPr id="25615" name="23 CuadroTexto"/>
          <p:cNvSpPr txBox="1">
            <a:spLocks noChangeArrowheads="1"/>
          </p:cNvSpPr>
          <p:nvPr/>
        </p:nvSpPr>
        <p:spPr bwMode="auto">
          <a:xfrm>
            <a:off x="2571736" y="6357942"/>
            <a:ext cx="7857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PY" b="1" dirty="0" smtClean="0">
                <a:solidFill>
                  <a:schemeClr val="bg1"/>
                </a:solidFill>
                <a:latin typeface="Calibri" pitchFamily="34" charset="0"/>
              </a:rPr>
              <a:t>DPOS</a:t>
            </a:r>
            <a:endParaRPr lang="es-PY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5616" name="24 CuadroTexto"/>
          <p:cNvSpPr txBox="1">
            <a:spLocks noChangeArrowheads="1"/>
          </p:cNvSpPr>
          <p:nvPr/>
        </p:nvSpPr>
        <p:spPr bwMode="auto">
          <a:xfrm>
            <a:off x="4071927" y="6429396"/>
            <a:ext cx="7858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PY" b="1" dirty="0">
                <a:solidFill>
                  <a:schemeClr val="bg1"/>
                </a:solidFill>
                <a:latin typeface="Calibri" pitchFamily="34" charset="0"/>
              </a:rPr>
              <a:t>DINV</a:t>
            </a:r>
          </a:p>
        </p:txBody>
      </p:sp>
      <p:sp>
        <p:nvSpPr>
          <p:cNvPr id="25617" name="25 CuadroTexto"/>
          <p:cNvSpPr txBox="1">
            <a:spLocks noChangeArrowheads="1"/>
          </p:cNvSpPr>
          <p:nvPr/>
        </p:nvSpPr>
        <p:spPr bwMode="auto">
          <a:xfrm>
            <a:off x="5572124" y="6429396"/>
            <a:ext cx="714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PY" b="1" dirty="0">
                <a:solidFill>
                  <a:schemeClr val="bg1"/>
                </a:solidFill>
                <a:latin typeface="Calibri" pitchFamily="34" charset="0"/>
              </a:rPr>
              <a:t>DINF</a:t>
            </a:r>
          </a:p>
        </p:txBody>
      </p:sp>
      <p:sp>
        <p:nvSpPr>
          <p:cNvPr id="25618" name="26 CuadroTexto"/>
          <p:cNvSpPr txBox="1">
            <a:spLocks noChangeArrowheads="1"/>
          </p:cNvSpPr>
          <p:nvPr/>
        </p:nvSpPr>
        <p:spPr bwMode="auto">
          <a:xfrm>
            <a:off x="7215206" y="6429396"/>
            <a:ext cx="6429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PY" b="1" dirty="0" smtClean="0">
                <a:solidFill>
                  <a:schemeClr val="bg1"/>
                </a:solidFill>
                <a:latin typeface="Calibri" pitchFamily="34" charset="0"/>
              </a:rPr>
              <a:t>DBI</a:t>
            </a:r>
            <a:endParaRPr lang="es-PY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5619" name="28 CuadroTexto"/>
          <p:cNvSpPr txBox="1">
            <a:spLocks noChangeArrowheads="1"/>
          </p:cNvSpPr>
          <p:nvPr/>
        </p:nvSpPr>
        <p:spPr bwMode="auto">
          <a:xfrm>
            <a:off x="5048260" y="4286254"/>
            <a:ext cx="714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PY" b="1">
                <a:solidFill>
                  <a:schemeClr val="bg1"/>
                </a:solidFill>
                <a:latin typeface="Calibri" pitchFamily="34" charset="0"/>
              </a:rPr>
              <a:t>DEXT</a:t>
            </a:r>
          </a:p>
        </p:txBody>
      </p:sp>
      <p:sp>
        <p:nvSpPr>
          <p:cNvPr id="29" name="1 Título"/>
          <p:cNvSpPr>
            <a:spLocks noGrp="1"/>
          </p:cNvSpPr>
          <p:nvPr>
            <p:ph type="title"/>
          </p:nvPr>
        </p:nvSpPr>
        <p:spPr>
          <a:xfrm>
            <a:off x="0" y="-142895"/>
            <a:ext cx="9501222" cy="857251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PY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Equipo de Trabajo</a:t>
            </a:r>
            <a:endParaRPr lang="es-E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1462"/>
            <a:ext cx="9501222" cy="981075"/>
          </a:xfrm>
        </p:spPr>
        <p:txBody>
          <a:bodyPr/>
          <a:lstStyle/>
          <a:p>
            <a:pPr eaLnBrk="1" hangingPunct="1"/>
            <a:r>
              <a:rPr lang="es-PY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Decano</a:t>
            </a:r>
          </a:p>
        </p:txBody>
      </p:sp>
      <p:sp>
        <p:nvSpPr>
          <p:cNvPr id="26629" name="7 CuadroTexto"/>
          <p:cNvSpPr txBox="1">
            <a:spLocks noChangeArrowheads="1"/>
          </p:cNvSpPr>
          <p:nvPr/>
        </p:nvSpPr>
        <p:spPr bwMode="auto">
          <a:xfrm>
            <a:off x="4211960" y="2056147"/>
            <a:ext cx="38576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PY" sz="2400" dirty="0" smtClean="0">
                <a:latin typeface="Arial Narrow" pitchFamily="34" charset="0"/>
              </a:rPr>
              <a:t>Eustaquio </a:t>
            </a:r>
            <a:r>
              <a:rPr lang="es-PY" sz="2400" dirty="0">
                <a:latin typeface="Arial Narrow" pitchFamily="34" charset="0"/>
              </a:rPr>
              <a:t>Alcides Martínez </a:t>
            </a:r>
          </a:p>
        </p:txBody>
      </p:sp>
      <p:pic>
        <p:nvPicPr>
          <p:cNvPr id="26630" name="Picture 6" descr="\\facu01\Audiovisual\FOTOS 2014\DIRECTORES 2014\IMG_67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071546"/>
            <a:ext cx="3214687" cy="482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7 CuadroTexto"/>
          <p:cNvSpPr txBox="1">
            <a:spLocks noChangeArrowheads="1"/>
          </p:cNvSpPr>
          <p:nvPr/>
        </p:nvSpPr>
        <p:spPr bwMode="auto">
          <a:xfrm>
            <a:off x="4286248" y="3071810"/>
            <a:ext cx="485775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PY" sz="2400" dirty="0" smtClean="0">
                <a:latin typeface="Arial Narrow" pitchFamily="34" charset="0"/>
              </a:rPr>
              <a:t>Ingeniero  Electricista.</a:t>
            </a:r>
          </a:p>
          <a:p>
            <a:pPr>
              <a:lnSpc>
                <a:spcPct val="150000"/>
              </a:lnSpc>
            </a:pPr>
            <a:r>
              <a:rPr lang="es-ES" sz="2400" dirty="0" smtClean="0">
                <a:latin typeface="Arial Narrow" pitchFamily="34" charset="0"/>
              </a:rPr>
              <a:t>Máster en Ingeniería de Sistemas.</a:t>
            </a:r>
          </a:p>
          <a:p>
            <a:pPr>
              <a:lnSpc>
                <a:spcPct val="150000"/>
              </a:lnSpc>
            </a:pPr>
            <a:r>
              <a:rPr lang="es-ES" sz="2400" dirty="0" smtClean="0">
                <a:latin typeface="Arial Narrow" pitchFamily="34" charset="0"/>
              </a:rPr>
              <a:t>Doctorado Ingeniería de Sistemas y Computación.</a:t>
            </a:r>
          </a:p>
          <a:p>
            <a:pPr>
              <a:lnSpc>
                <a:spcPct val="150000"/>
              </a:lnSpc>
            </a:pPr>
            <a:r>
              <a:rPr lang="es-PY" sz="2400" dirty="0">
                <a:latin typeface="Arial Narrow" pitchFamily="34" charset="0"/>
              </a:rPr>
              <a:t>Especialista en Didáctica e Investigación.</a:t>
            </a:r>
          </a:p>
          <a:p>
            <a:pPr>
              <a:lnSpc>
                <a:spcPct val="150000"/>
              </a:lnSpc>
            </a:pPr>
            <a:endParaRPr lang="es-ES" sz="2400" dirty="0" smtClean="0">
              <a:latin typeface="Arial Narrow" pitchFamily="34" charset="0"/>
            </a:endParaRPr>
          </a:p>
          <a:p>
            <a:pPr>
              <a:lnSpc>
                <a:spcPct val="150000"/>
              </a:lnSpc>
            </a:pPr>
            <a:endParaRPr lang="es-PY" sz="2400" dirty="0">
              <a:latin typeface="Arial Narrow" pitchFamily="34" charset="0"/>
            </a:endParaRPr>
          </a:p>
        </p:txBody>
      </p:sp>
      <p:sp>
        <p:nvSpPr>
          <p:cNvPr id="6" name="7 CuadroTexto"/>
          <p:cNvSpPr txBox="1">
            <a:spLocks noChangeArrowheads="1"/>
          </p:cNvSpPr>
          <p:nvPr/>
        </p:nvSpPr>
        <p:spPr bwMode="auto">
          <a:xfrm>
            <a:off x="3851920" y="2637534"/>
            <a:ext cx="20697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Black" pitchFamily="34" charset="0"/>
              </a:rPr>
              <a:t>Formación:</a:t>
            </a:r>
            <a:endParaRPr lang="es-PY" sz="2400" dirty="0">
              <a:latin typeface="Arial Black" pitchFamily="34" charset="0"/>
            </a:endParaRPr>
          </a:p>
        </p:txBody>
      </p:sp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3851920" y="1494526"/>
            <a:ext cx="16082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Black" pitchFamily="34" charset="0"/>
              </a:rPr>
              <a:t>Nombre:</a:t>
            </a:r>
            <a:endParaRPr lang="es-PY" sz="2400" dirty="0">
              <a:latin typeface="Arial Black" pitchFamily="34" charset="0"/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246549"/>
            <a:ext cx="3049829" cy="439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0" y="-142900"/>
            <a:ext cx="9501222" cy="1143000"/>
          </a:xfrm>
        </p:spPr>
        <p:txBody>
          <a:bodyPr/>
          <a:lstStyle/>
          <a:p>
            <a:pPr eaLnBrk="1" hangingPunct="1"/>
            <a:r>
              <a:rPr lang="es-PY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Vice Decano</a:t>
            </a:r>
          </a:p>
        </p:txBody>
      </p:sp>
      <p:sp>
        <p:nvSpPr>
          <p:cNvPr id="7" name="7 CuadroTexto"/>
          <p:cNvSpPr txBox="1">
            <a:spLocks noChangeArrowheads="1"/>
          </p:cNvSpPr>
          <p:nvPr/>
        </p:nvSpPr>
        <p:spPr bwMode="auto">
          <a:xfrm>
            <a:off x="3995936" y="1928802"/>
            <a:ext cx="34900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Narrow" pitchFamily="34" charset="0"/>
              </a:rPr>
              <a:t>Eligio Salvador Álvarez Rivas</a:t>
            </a:r>
            <a:endParaRPr lang="es-PY" sz="2400" dirty="0">
              <a:latin typeface="Arial Narrow" pitchFamily="34" charset="0"/>
            </a:endParaRPr>
          </a:p>
        </p:txBody>
      </p:sp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4067944" y="3071810"/>
            <a:ext cx="5139677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sz="2400" dirty="0" smtClean="0"/>
              <a:t>Técnico Superior en Electricidad.</a:t>
            </a:r>
          </a:p>
          <a:p>
            <a:endParaRPr lang="es-ES" sz="1000" dirty="0" smtClean="0"/>
          </a:p>
          <a:p>
            <a:r>
              <a:rPr lang="es-ES" sz="2400" dirty="0" smtClean="0"/>
              <a:t>Ingeniero en Informática.</a:t>
            </a:r>
          </a:p>
          <a:p>
            <a:endParaRPr lang="es-ES" sz="1000" dirty="0" smtClean="0"/>
          </a:p>
          <a:p>
            <a:r>
              <a:rPr lang="es-ES" sz="2400" dirty="0" smtClean="0"/>
              <a:t>Licenciado en Análisis de Sistemas.</a:t>
            </a:r>
          </a:p>
          <a:p>
            <a:endParaRPr lang="es-ES" sz="1000" dirty="0" smtClean="0"/>
          </a:p>
          <a:p>
            <a:r>
              <a:rPr lang="es-ES" sz="2400" dirty="0" smtClean="0"/>
              <a:t>Programador de Computadoras.</a:t>
            </a:r>
          </a:p>
          <a:p>
            <a:endParaRPr lang="es-ES" sz="1000" dirty="0" smtClean="0"/>
          </a:p>
          <a:p>
            <a:r>
              <a:rPr lang="es-ES" sz="2400" dirty="0" smtClean="0"/>
              <a:t>Especialista en Didáctica e Investigación</a:t>
            </a:r>
          </a:p>
          <a:p>
            <a:r>
              <a:rPr lang="es-ES" sz="2400" dirty="0" smtClean="0"/>
              <a:t>Universitaria.</a:t>
            </a:r>
          </a:p>
          <a:p>
            <a:endParaRPr lang="es-PY" sz="2400" dirty="0">
              <a:latin typeface="Arial Narrow" pitchFamily="34" charset="0"/>
            </a:endParaRPr>
          </a:p>
        </p:txBody>
      </p:sp>
      <p:sp>
        <p:nvSpPr>
          <p:cNvPr id="9" name="7 CuadroTexto"/>
          <p:cNvSpPr txBox="1">
            <a:spLocks noChangeArrowheads="1"/>
          </p:cNvSpPr>
          <p:nvPr/>
        </p:nvSpPr>
        <p:spPr bwMode="auto">
          <a:xfrm>
            <a:off x="3707904" y="2571744"/>
            <a:ext cx="20697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Black" pitchFamily="34" charset="0"/>
              </a:rPr>
              <a:t>Formación:</a:t>
            </a:r>
            <a:endParaRPr lang="es-PY" sz="2400" dirty="0">
              <a:latin typeface="Arial Black" pitchFamily="34" charset="0"/>
            </a:endParaRPr>
          </a:p>
        </p:txBody>
      </p:sp>
      <p:sp>
        <p:nvSpPr>
          <p:cNvPr id="10" name="9 CuadroTexto"/>
          <p:cNvSpPr txBox="1">
            <a:spLocks noChangeArrowheads="1"/>
          </p:cNvSpPr>
          <p:nvPr/>
        </p:nvSpPr>
        <p:spPr bwMode="auto">
          <a:xfrm>
            <a:off x="3707904" y="1428736"/>
            <a:ext cx="16082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Black" pitchFamily="34" charset="0"/>
              </a:rPr>
              <a:t>Nombre:</a:t>
            </a:r>
            <a:endParaRPr lang="es-PY" sz="2400" dirty="0">
              <a:latin typeface="Arial Black" pitchFamily="34" charset="0"/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 bwMode="auto">
          <a:xfrm>
            <a:off x="0" y="-142900"/>
            <a:ext cx="950122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PY" sz="4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Director de Planificación </a:t>
            </a:r>
            <a:endParaRPr lang="es-PY" sz="44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itchFamily="34" charset="0"/>
              <a:ea typeface="+mj-ea"/>
              <a:cs typeface="+mj-cs"/>
            </a:endParaRPr>
          </a:p>
        </p:txBody>
      </p:sp>
      <p:pic>
        <p:nvPicPr>
          <p:cNvPr id="29701" name="Picture 2" descr="\\facu01\Audiovisual\FOTOS 2014\DIRECTORES 2014\IMG_67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288" y="1000108"/>
            <a:ext cx="3216275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7 CuadroTexto"/>
          <p:cNvSpPr txBox="1">
            <a:spLocks noChangeArrowheads="1"/>
          </p:cNvSpPr>
          <p:nvPr/>
        </p:nvSpPr>
        <p:spPr bwMode="auto">
          <a:xfrm>
            <a:off x="4142889" y="2071678"/>
            <a:ext cx="29951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Narrow" pitchFamily="34" charset="0"/>
              </a:rPr>
              <a:t>Aldo Joel </a:t>
            </a:r>
            <a:r>
              <a:rPr lang="es-PY" sz="2400" dirty="0" err="1" smtClean="0">
                <a:latin typeface="Arial Narrow" pitchFamily="34" charset="0"/>
              </a:rPr>
              <a:t>Villalba</a:t>
            </a:r>
            <a:r>
              <a:rPr lang="es-PY" sz="2400" dirty="0" smtClean="0">
                <a:latin typeface="Arial Narrow" pitchFamily="34" charset="0"/>
              </a:rPr>
              <a:t> Osorio </a:t>
            </a:r>
            <a:endParaRPr lang="es-PY" sz="2400" dirty="0">
              <a:latin typeface="Arial Narrow" pitchFamily="34" charset="0"/>
            </a:endParaRPr>
          </a:p>
        </p:txBody>
      </p:sp>
      <p:sp>
        <p:nvSpPr>
          <p:cNvPr id="6" name="7 CuadroTexto"/>
          <p:cNvSpPr txBox="1">
            <a:spLocks noChangeArrowheads="1"/>
          </p:cNvSpPr>
          <p:nvPr/>
        </p:nvSpPr>
        <p:spPr bwMode="auto">
          <a:xfrm>
            <a:off x="3851920" y="2643182"/>
            <a:ext cx="20697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Black" pitchFamily="34" charset="0"/>
              </a:rPr>
              <a:t>Formación:</a:t>
            </a:r>
            <a:endParaRPr lang="es-PY" sz="2400" dirty="0">
              <a:latin typeface="Arial Black" pitchFamily="34" charset="0"/>
            </a:endParaRPr>
          </a:p>
        </p:txBody>
      </p:sp>
      <p:sp>
        <p:nvSpPr>
          <p:cNvPr id="7" name="7 CuadroTexto"/>
          <p:cNvSpPr txBox="1">
            <a:spLocks noChangeArrowheads="1"/>
          </p:cNvSpPr>
          <p:nvPr/>
        </p:nvSpPr>
        <p:spPr bwMode="auto">
          <a:xfrm>
            <a:off x="4209110" y="3143248"/>
            <a:ext cx="3299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Narrow" pitchFamily="34" charset="0"/>
              </a:rPr>
              <a:t>Licenciado en Contabilidad.</a:t>
            </a:r>
            <a:endParaRPr lang="es-PY" sz="2400" dirty="0">
              <a:latin typeface="Arial Narrow" pitchFamily="34" charset="0"/>
            </a:endParaRPr>
          </a:p>
        </p:txBody>
      </p:sp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3851920" y="1500174"/>
            <a:ext cx="16082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Black" pitchFamily="34" charset="0"/>
              </a:rPr>
              <a:t>Nombre:</a:t>
            </a:r>
            <a:endParaRPr lang="es-PY" sz="2400" dirty="0">
              <a:latin typeface="Arial Black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209142" y="3658561"/>
            <a:ext cx="514350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latin typeface="Arial Narrow" pitchFamily="34" charset="0"/>
              </a:rPr>
              <a:t>Especialista en Administración Financiera y Control Gubernamental.</a:t>
            </a:r>
          </a:p>
          <a:p>
            <a:endParaRPr lang="es-ES" sz="1000" dirty="0" smtClean="0">
              <a:latin typeface="Arial Narrow" pitchFamily="34" charset="0"/>
            </a:endParaRPr>
          </a:p>
          <a:p>
            <a:r>
              <a:rPr lang="es-ES" sz="2400" dirty="0" smtClean="0">
                <a:latin typeface="Arial Narrow" pitchFamily="34" charset="0"/>
              </a:rPr>
              <a:t>Especialista en Didáctica Universitaria.</a:t>
            </a:r>
            <a:endParaRPr lang="es-PY" sz="2400" dirty="0">
              <a:latin typeface="Arial Narrow" pitchFamily="34" charset="0"/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0" y="-214338"/>
            <a:ext cx="950122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PY" sz="4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Director de Extensión  </a:t>
            </a:r>
            <a:endParaRPr lang="es-PY" sz="44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5" name="7 CuadroTexto"/>
          <p:cNvSpPr txBox="1">
            <a:spLocks noChangeArrowheads="1"/>
          </p:cNvSpPr>
          <p:nvPr/>
        </p:nvSpPr>
        <p:spPr bwMode="auto">
          <a:xfrm>
            <a:off x="4214411" y="2324393"/>
            <a:ext cx="37866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Narrow" pitchFamily="34" charset="0"/>
              </a:rPr>
              <a:t>Carlos Enrique Montiel Careaga</a:t>
            </a:r>
            <a:endParaRPr lang="es-PY" sz="2400" dirty="0">
              <a:latin typeface="Arial Narrow" pitchFamily="34" charset="0"/>
            </a:endParaRPr>
          </a:p>
        </p:txBody>
      </p:sp>
      <p:sp>
        <p:nvSpPr>
          <p:cNvPr id="6" name="7 CuadroTexto"/>
          <p:cNvSpPr txBox="1">
            <a:spLocks noChangeArrowheads="1"/>
          </p:cNvSpPr>
          <p:nvPr/>
        </p:nvSpPr>
        <p:spPr bwMode="auto">
          <a:xfrm>
            <a:off x="3929058" y="2895897"/>
            <a:ext cx="20697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Black" pitchFamily="34" charset="0"/>
              </a:rPr>
              <a:t>Formación:</a:t>
            </a:r>
            <a:endParaRPr lang="es-PY" sz="2400" dirty="0">
              <a:latin typeface="Arial Black" pitchFamily="34" charset="0"/>
            </a:endParaRPr>
          </a:p>
        </p:txBody>
      </p:sp>
      <p:sp>
        <p:nvSpPr>
          <p:cNvPr id="7" name="7 CuadroTexto"/>
          <p:cNvSpPr txBox="1">
            <a:spLocks noChangeArrowheads="1"/>
          </p:cNvSpPr>
          <p:nvPr/>
        </p:nvSpPr>
        <p:spPr bwMode="auto">
          <a:xfrm>
            <a:off x="4286248" y="3286124"/>
            <a:ext cx="42119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Narrow" pitchFamily="34" charset="0"/>
              </a:rPr>
              <a:t>Licenciado en Análisis de Sistemas.</a:t>
            </a:r>
            <a:endParaRPr lang="es-PY" sz="2400" dirty="0">
              <a:latin typeface="Arial Narrow" pitchFamily="34" charset="0"/>
            </a:endParaRPr>
          </a:p>
        </p:txBody>
      </p:sp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3929058" y="1752889"/>
            <a:ext cx="16082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Black" pitchFamily="34" charset="0"/>
              </a:rPr>
              <a:t>Nombre:</a:t>
            </a:r>
            <a:endParaRPr lang="es-PY" sz="2400" dirty="0">
              <a:latin typeface="Arial Black" pitchFamily="34" charset="0"/>
            </a:endParaRPr>
          </a:p>
        </p:txBody>
      </p:sp>
      <p:pic>
        <p:nvPicPr>
          <p:cNvPr id="46082" name="Picture 2" descr="\\facu01\Audiovisual\FOTOS 2014\DIRECTORES 2014\IMG_67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392940" y="1893083"/>
            <a:ext cx="4500592" cy="3000394"/>
          </a:xfrm>
          <a:prstGeom prst="rect">
            <a:avLst/>
          </a:prstGeom>
          <a:noFill/>
        </p:spPr>
      </p:pic>
      <p:sp>
        <p:nvSpPr>
          <p:cNvPr id="10" name="7 CuadroTexto"/>
          <p:cNvSpPr txBox="1">
            <a:spLocks noChangeArrowheads="1"/>
          </p:cNvSpPr>
          <p:nvPr/>
        </p:nvSpPr>
        <p:spPr bwMode="auto">
          <a:xfrm>
            <a:off x="4286248" y="3753153"/>
            <a:ext cx="29867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Narrow" pitchFamily="34" charset="0"/>
              </a:rPr>
              <a:t>Ingeniero en Informática.</a:t>
            </a:r>
            <a:endParaRPr lang="es-PY" sz="2400" dirty="0">
              <a:latin typeface="Arial Narrow" pitchFamily="34" charset="0"/>
            </a:endParaRPr>
          </a:p>
        </p:txBody>
      </p:sp>
      <p:sp>
        <p:nvSpPr>
          <p:cNvPr id="9" name="7 CuadroTexto"/>
          <p:cNvSpPr txBox="1">
            <a:spLocks noChangeArrowheads="1"/>
          </p:cNvSpPr>
          <p:nvPr/>
        </p:nvSpPr>
        <p:spPr bwMode="auto">
          <a:xfrm>
            <a:off x="4286248" y="4286256"/>
            <a:ext cx="48333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Narrow" pitchFamily="34" charset="0"/>
              </a:rPr>
              <a:t>Especialista en Didáctica e Investigación.</a:t>
            </a:r>
            <a:endParaRPr lang="es-PY" sz="2400" dirty="0">
              <a:latin typeface="Arial Narrow" pitchFamily="34" charset="0"/>
            </a:endParaRPr>
          </a:p>
        </p:txBody>
      </p:sp>
      <p:sp>
        <p:nvSpPr>
          <p:cNvPr id="11" name="7 CuadroTexto"/>
          <p:cNvSpPr txBox="1">
            <a:spLocks noChangeArrowheads="1"/>
          </p:cNvSpPr>
          <p:nvPr/>
        </p:nvSpPr>
        <p:spPr bwMode="auto">
          <a:xfrm>
            <a:off x="4286248" y="4786322"/>
            <a:ext cx="46490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Narrow" pitchFamily="34" charset="0"/>
              </a:rPr>
              <a:t>Especialista  en Ingeniería de Software.</a:t>
            </a:r>
            <a:endParaRPr lang="es-PY" sz="2400" dirty="0">
              <a:latin typeface="Arial Narrow" pitchFamily="34" charset="0"/>
            </a:endParaRPr>
          </a:p>
        </p:txBody>
      </p:sp>
      <p:sp>
        <p:nvSpPr>
          <p:cNvPr id="12" name="7 CuadroTexto"/>
          <p:cNvSpPr txBox="1">
            <a:spLocks noChangeArrowheads="1"/>
          </p:cNvSpPr>
          <p:nvPr/>
        </p:nvSpPr>
        <p:spPr bwMode="auto">
          <a:xfrm>
            <a:off x="4286248" y="5324789"/>
            <a:ext cx="44780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Narrow" pitchFamily="34" charset="0"/>
              </a:rPr>
              <a:t>Especialista en Auditoria de Sistemas.</a:t>
            </a:r>
            <a:endParaRPr lang="es-PY" sz="2400" dirty="0">
              <a:latin typeface="Arial Narrow" pitchFamily="34" charset="0"/>
            </a:endParaRPr>
          </a:p>
        </p:txBody>
      </p:sp>
      <p:sp>
        <p:nvSpPr>
          <p:cNvPr id="13" name="7 CuadroTexto"/>
          <p:cNvSpPr txBox="1">
            <a:spLocks noChangeArrowheads="1"/>
          </p:cNvSpPr>
          <p:nvPr/>
        </p:nvSpPr>
        <p:spPr bwMode="auto">
          <a:xfrm>
            <a:off x="4286248" y="5824855"/>
            <a:ext cx="49712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Narrow" pitchFamily="34" charset="0"/>
              </a:rPr>
              <a:t>Especialista en Optimización de Procesos.</a:t>
            </a:r>
            <a:endParaRPr lang="es-PY" sz="2400" dirty="0">
              <a:latin typeface="Arial Narrow" pitchFamily="34" charset="0"/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\\facu01\Audiovisual\FOTOS 2014\DIRECTORES 2014\IMG_67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297628" y="2031184"/>
            <a:ext cx="4043315" cy="2695543"/>
          </a:xfrm>
          <a:prstGeom prst="rect">
            <a:avLst/>
          </a:prstGeom>
          <a:noFill/>
        </p:spPr>
      </p:pic>
      <p:sp>
        <p:nvSpPr>
          <p:cNvPr id="5" name="7 CuadroTexto"/>
          <p:cNvSpPr txBox="1">
            <a:spLocks noChangeArrowheads="1"/>
          </p:cNvSpPr>
          <p:nvPr/>
        </p:nvSpPr>
        <p:spPr bwMode="auto">
          <a:xfrm>
            <a:off x="4238397" y="2324393"/>
            <a:ext cx="26910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Narrow" pitchFamily="34" charset="0"/>
              </a:rPr>
              <a:t>Lidio Trinidad Benítez </a:t>
            </a:r>
            <a:endParaRPr lang="es-PY" sz="2400" dirty="0">
              <a:latin typeface="Arial Narrow" pitchFamily="34" charset="0"/>
            </a:endParaRPr>
          </a:p>
        </p:txBody>
      </p:sp>
      <p:sp>
        <p:nvSpPr>
          <p:cNvPr id="6" name="7 CuadroTexto"/>
          <p:cNvSpPr txBox="1">
            <a:spLocks noChangeArrowheads="1"/>
          </p:cNvSpPr>
          <p:nvPr/>
        </p:nvSpPr>
        <p:spPr bwMode="auto">
          <a:xfrm>
            <a:off x="3929058" y="2895897"/>
            <a:ext cx="20697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Black" pitchFamily="34" charset="0"/>
              </a:rPr>
              <a:t>Formación:</a:t>
            </a:r>
            <a:endParaRPr lang="es-PY" sz="2400" dirty="0">
              <a:latin typeface="Arial Black" pitchFamily="34" charset="0"/>
            </a:endParaRPr>
          </a:p>
        </p:txBody>
      </p:sp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3929058" y="1752889"/>
            <a:ext cx="16082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Black" pitchFamily="34" charset="0"/>
              </a:rPr>
              <a:t>Nombre:</a:t>
            </a:r>
            <a:endParaRPr lang="es-PY" sz="2400" dirty="0">
              <a:latin typeface="Arial Black" pitchFamily="34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 bwMode="auto">
          <a:xfrm>
            <a:off x="0" y="-214330"/>
            <a:ext cx="950122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PY" sz="4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Director de Administración y Finanzas  </a:t>
            </a:r>
            <a:endParaRPr lang="es-PY" sz="44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11" name="7 CuadroTexto"/>
          <p:cNvSpPr txBox="1">
            <a:spLocks noChangeArrowheads="1"/>
          </p:cNvSpPr>
          <p:nvPr/>
        </p:nvSpPr>
        <p:spPr bwMode="auto">
          <a:xfrm>
            <a:off x="4286248" y="3357562"/>
            <a:ext cx="3299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Narrow" pitchFamily="34" charset="0"/>
              </a:rPr>
              <a:t>Licenciado en Contabilidad.</a:t>
            </a:r>
            <a:endParaRPr lang="es-PY" sz="2400" dirty="0">
              <a:latin typeface="Arial Narrow" pitchFamily="34" charset="0"/>
            </a:endParaRPr>
          </a:p>
        </p:txBody>
      </p:sp>
      <p:sp>
        <p:nvSpPr>
          <p:cNvPr id="9" name="7 CuadroTexto"/>
          <p:cNvSpPr txBox="1">
            <a:spLocks noChangeArrowheads="1"/>
          </p:cNvSpPr>
          <p:nvPr/>
        </p:nvSpPr>
        <p:spPr bwMode="auto">
          <a:xfrm>
            <a:off x="4310657" y="3824591"/>
            <a:ext cx="48333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Narrow" pitchFamily="34" charset="0"/>
              </a:rPr>
              <a:t>Especialista en Didáctica e Investigación.</a:t>
            </a:r>
            <a:endParaRPr lang="es-PY" sz="2400" dirty="0">
              <a:latin typeface="Arial Narrow" pitchFamily="34" charset="0"/>
            </a:endParaRPr>
          </a:p>
        </p:txBody>
      </p:sp>
      <p:sp>
        <p:nvSpPr>
          <p:cNvPr id="12" name="7 CuadroTexto"/>
          <p:cNvSpPr txBox="1">
            <a:spLocks noChangeArrowheads="1"/>
          </p:cNvSpPr>
          <p:nvPr/>
        </p:nvSpPr>
        <p:spPr bwMode="auto">
          <a:xfrm>
            <a:off x="4286248" y="4253219"/>
            <a:ext cx="41477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Narrow" pitchFamily="34" charset="0"/>
              </a:rPr>
              <a:t>Curso de PROJECT 2000 - Básico.</a:t>
            </a:r>
            <a:endParaRPr lang="es-PY" sz="2400" dirty="0">
              <a:latin typeface="Arial Narrow" pitchFamily="34" charset="0"/>
            </a:endParaRPr>
          </a:p>
        </p:txBody>
      </p:sp>
      <p:sp>
        <p:nvSpPr>
          <p:cNvPr id="13" name="7 CuadroTexto"/>
          <p:cNvSpPr txBox="1">
            <a:spLocks noChangeArrowheads="1"/>
          </p:cNvSpPr>
          <p:nvPr/>
        </p:nvSpPr>
        <p:spPr bwMode="auto">
          <a:xfrm>
            <a:off x="4286248" y="4753285"/>
            <a:ext cx="45693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Narrow" pitchFamily="34" charset="0"/>
              </a:rPr>
              <a:t>Curso de PROJECT 2000 - Intermedio.</a:t>
            </a:r>
            <a:endParaRPr lang="es-PY" sz="2400" dirty="0">
              <a:latin typeface="Arial Narrow" pitchFamily="34" charset="0"/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\\facu01\Audiovisual\FOTOS 2014\DIRECTORES 2014\IMG_67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321494" y="1964560"/>
            <a:ext cx="4071918" cy="2714612"/>
          </a:xfrm>
          <a:prstGeom prst="rect">
            <a:avLst/>
          </a:prstGeom>
          <a:noFill/>
        </p:spPr>
      </p:pic>
      <p:sp>
        <p:nvSpPr>
          <p:cNvPr id="5" name="7 CuadroTexto"/>
          <p:cNvSpPr txBox="1">
            <a:spLocks noChangeArrowheads="1"/>
          </p:cNvSpPr>
          <p:nvPr/>
        </p:nvSpPr>
        <p:spPr bwMode="auto">
          <a:xfrm>
            <a:off x="3993656" y="2324393"/>
            <a:ext cx="35856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2400" dirty="0" smtClean="0">
                <a:latin typeface="Arial Narrow" pitchFamily="34" charset="0"/>
              </a:rPr>
              <a:t>María Viviana Jure de </a:t>
            </a:r>
            <a:r>
              <a:rPr lang="es-ES" sz="2400" dirty="0" err="1" smtClean="0">
                <a:latin typeface="Arial Narrow" pitchFamily="34" charset="0"/>
              </a:rPr>
              <a:t>Buttner</a:t>
            </a:r>
            <a:r>
              <a:rPr lang="es-ES" sz="2400" dirty="0" smtClean="0">
                <a:latin typeface="Arial Narrow" pitchFamily="34" charset="0"/>
              </a:rPr>
              <a:t>.</a:t>
            </a:r>
            <a:endParaRPr lang="es-PY" sz="2400" dirty="0">
              <a:latin typeface="Arial Black" pitchFamily="34" charset="0"/>
            </a:endParaRPr>
          </a:p>
        </p:txBody>
      </p:sp>
      <p:sp>
        <p:nvSpPr>
          <p:cNvPr id="6" name="7 CuadroTexto"/>
          <p:cNvSpPr txBox="1">
            <a:spLocks noChangeArrowheads="1"/>
          </p:cNvSpPr>
          <p:nvPr/>
        </p:nvSpPr>
        <p:spPr bwMode="auto">
          <a:xfrm>
            <a:off x="3707904" y="2895897"/>
            <a:ext cx="20697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Black" pitchFamily="34" charset="0"/>
              </a:rPr>
              <a:t>Formación:</a:t>
            </a:r>
            <a:endParaRPr lang="es-PY" sz="2400" dirty="0">
              <a:latin typeface="Arial Black" pitchFamily="34" charset="0"/>
            </a:endParaRPr>
          </a:p>
        </p:txBody>
      </p:sp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3707904" y="1752889"/>
            <a:ext cx="16082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Black" pitchFamily="34" charset="0"/>
              </a:rPr>
              <a:t>Nombre:</a:t>
            </a:r>
            <a:endParaRPr lang="es-PY" sz="2400" dirty="0">
              <a:latin typeface="Arial Black" pitchFamily="34" charset="0"/>
            </a:endParaRPr>
          </a:p>
        </p:txBody>
      </p:sp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4065094" y="3324525"/>
            <a:ext cx="36247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Narrow" pitchFamily="34" charset="0"/>
              </a:rPr>
              <a:t>Licenciada en Lengua Inglesa.</a:t>
            </a:r>
            <a:endParaRPr lang="es-PY" sz="2400" dirty="0">
              <a:latin typeface="Arial Narrow" pitchFamily="34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 bwMode="auto">
          <a:xfrm>
            <a:off x="0" y="-214330"/>
            <a:ext cx="950122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PY" sz="4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Secretaria General</a:t>
            </a:r>
            <a:endParaRPr lang="es-PY" sz="44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10" name="9 CuadroTexto"/>
          <p:cNvSpPr txBox="1">
            <a:spLocks noChangeArrowheads="1"/>
          </p:cNvSpPr>
          <p:nvPr/>
        </p:nvSpPr>
        <p:spPr bwMode="auto">
          <a:xfrm>
            <a:off x="4080511" y="3786190"/>
            <a:ext cx="495598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PY" sz="2400" dirty="0" smtClean="0">
                <a:latin typeface="Arial Narrow" pitchFamily="34" charset="0"/>
              </a:rPr>
              <a:t>Licenciada en Ciencias De La Educación con Énfasis en Ciencias Sociales.</a:t>
            </a:r>
            <a:endParaRPr lang="es-PY" sz="2400" dirty="0">
              <a:latin typeface="Arial Narrow" pitchFamily="34" charset="0"/>
            </a:endParaRPr>
          </a:p>
        </p:txBody>
      </p:sp>
      <p:sp>
        <p:nvSpPr>
          <p:cNvPr id="11" name="10 CuadroTexto"/>
          <p:cNvSpPr txBox="1">
            <a:spLocks noChangeArrowheads="1"/>
          </p:cNvSpPr>
          <p:nvPr/>
        </p:nvSpPr>
        <p:spPr bwMode="auto">
          <a:xfrm>
            <a:off x="4104503" y="4610409"/>
            <a:ext cx="45480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PY" sz="2400" dirty="0" smtClean="0">
                <a:latin typeface="Arial Narrow" pitchFamily="34" charset="0"/>
              </a:rPr>
              <a:t>Especialista en Didáctica Universitaria.</a:t>
            </a:r>
            <a:endParaRPr lang="es-PY" sz="2400" dirty="0">
              <a:latin typeface="Arial Narrow" pitchFamily="34" charset="0"/>
            </a:endParaRPr>
          </a:p>
        </p:txBody>
      </p:sp>
      <p:sp>
        <p:nvSpPr>
          <p:cNvPr id="12" name="11 CuadroTexto"/>
          <p:cNvSpPr txBox="1">
            <a:spLocks noChangeArrowheads="1"/>
          </p:cNvSpPr>
          <p:nvPr/>
        </p:nvSpPr>
        <p:spPr bwMode="auto">
          <a:xfrm>
            <a:off x="4136532" y="5110475"/>
            <a:ext cx="40671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PY" sz="2400" dirty="0" smtClean="0">
                <a:latin typeface="Arial Narrow" pitchFamily="34" charset="0"/>
              </a:rPr>
              <a:t>Máster en Dirección de Empresas.</a:t>
            </a:r>
            <a:endParaRPr lang="es-PY" sz="2400" dirty="0">
              <a:latin typeface="Arial Narrow" pitchFamily="34" charset="0"/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facu01\Audiovisual\FOTOS 2014\DIRECTORES 2014\IMG_67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78588" y="2107389"/>
            <a:ext cx="4071918" cy="2714612"/>
          </a:xfrm>
          <a:prstGeom prst="rect">
            <a:avLst/>
          </a:prstGeom>
          <a:noFill/>
        </p:spPr>
      </p:pic>
      <p:sp>
        <p:nvSpPr>
          <p:cNvPr id="5" name="7 CuadroTexto"/>
          <p:cNvSpPr txBox="1">
            <a:spLocks noChangeArrowheads="1"/>
          </p:cNvSpPr>
          <p:nvPr/>
        </p:nvSpPr>
        <p:spPr bwMode="auto">
          <a:xfrm>
            <a:off x="4117042" y="2324393"/>
            <a:ext cx="35210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2400" dirty="0" smtClean="0">
                <a:latin typeface="Arial Narrow" pitchFamily="34" charset="0"/>
              </a:rPr>
              <a:t>Gabriela Bobadilla de </a:t>
            </a:r>
            <a:r>
              <a:rPr lang="es-ES" sz="2400" dirty="0" err="1" smtClean="0">
                <a:latin typeface="Arial Narrow" pitchFamily="34" charset="0"/>
              </a:rPr>
              <a:t>Almada</a:t>
            </a:r>
            <a:endParaRPr lang="es-PY" sz="2400" dirty="0">
              <a:latin typeface="Arial Black" pitchFamily="34" charset="0"/>
            </a:endParaRPr>
          </a:p>
        </p:txBody>
      </p:sp>
      <p:sp>
        <p:nvSpPr>
          <p:cNvPr id="6" name="7 CuadroTexto"/>
          <p:cNvSpPr txBox="1">
            <a:spLocks noChangeArrowheads="1"/>
          </p:cNvSpPr>
          <p:nvPr/>
        </p:nvSpPr>
        <p:spPr bwMode="auto">
          <a:xfrm>
            <a:off x="3851920" y="2895897"/>
            <a:ext cx="20697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Black" pitchFamily="34" charset="0"/>
              </a:rPr>
              <a:t>Formación:</a:t>
            </a:r>
            <a:endParaRPr lang="es-PY" sz="2400" dirty="0">
              <a:latin typeface="Arial Black" pitchFamily="34" charset="0"/>
            </a:endParaRPr>
          </a:p>
        </p:txBody>
      </p:sp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3851920" y="1752889"/>
            <a:ext cx="16082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Black" pitchFamily="34" charset="0"/>
              </a:rPr>
              <a:t>Nombre:</a:t>
            </a:r>
            <a:endParaRPr lang="es-PY" sz="2400" dirty="0">
              <a:latin typeface="Arial Black" pitchFamily="34" charset="0"/>
            </a:endParaRPr>
          </a:p>
        </p:txBody>
      </p:sp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4233102" y="3357562"/>
            <a:ext cx="385246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200" dirty="0" smtClean="0">
                <a:latin typeface="Arial Narrow" pitchFamily="34" charset="0"/>
              </a:rPr>
              <a:t>Licenciada en Análisis de Sistemas.</a:t>
            </a:r>
            <a:endParaRPr lang="es-PY" sz="2200" dirty="0">
              <a:latin typeface="Arial Narrow" pitchFamily="34" charset="0"/>
            </a:endParaRPr>
          </a:p>
        </p:txBody>
      </p:sp>
      <p:sp>
        <p:nvSpPr>
          <p:cNvPr id="9" name="8 CuadroTexto"/>
          <p:cNvSpPr txBox="1">
            <a:spLocks noChangeArrowheads="1"/>
          </p:cNvSpPr>
          <p:nvPr/>
        </p:nvSpPr>
        <p:spPr bwMode="auto">
          <a:xfrm>
            <a:off x="4246782" y="3786190"/>
            <a:ext cx="273664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200" dirty="0" smtClean="0">
                <a:latin typeface="Arial Narrow" pitchFamily="34" charset="0"/>
              </a:rPr>
              <a:t>Ingeniera en Informática.</a:t>
            </a:r>
            <a:endParaRPr lang="es-PY" sz="2200" dirty="0">
              <a:latin typeface="Arial Narrow" pitchFamily="34" charset="0"/>
            </a:endParaRPr>
          </a:p>
        </p:txBody>
      </p:sp>
      <p:sp>
        <p:nvSpPr>
          <p:cNvPr id="10" name="1 Título"/>
          <p:cNvSpPr txBox="1">
            <a:spLocks/>
          </p:cNvSpPr>
          <p:nvPr/>
        </p:nvSpPr>
        <p:spPr bwMode="auto">
          <a:xfrm>
            <a:off x="0" y="-214330"/>
            <a:ext cx="950122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PY" sz="4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Directora de Investigación   </a:t>
            </a:r>
            <a:endParaRPr lang="es-PY" sz="44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11" name="10 CuadroTexto"/>
          <p:cNvSpPr txBox="1">
            <a:spLocks noChangeArrowheads="1"/>
          </p:cNvSpPr>
          <p:nvPr/>
        </p:nvSpPr>
        <p:spPr bwMode="auto">
          <a:xfrm>
            <a:off x="4233102" y="4214818"/>
            <a:ext cx="416011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200" dirty="0" smtClean="0">
                <a:latin typeface="Arial Narrow" pitchFamily="34" charset="0"/>
              </a:rPr>
              <a:t>Especialista en Didáctica Universitaria.</a:t>
            </a:r>
            <a:endParaRPr lang="es-PY" sz="2200" dirty="0">
              <a:latin typeface="Arial Narrow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258022" y="4714884"/>
            <a:ext cx="42242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200" dirty="0" smtClean="0">
                <a:latin typeface="Arial Narrow" pitchFamily="34" charset="0"/>
              </a:rPr>
              <a:t>Especialista en Ingeniería en Sistemas.</a:t>
            </a:r>
            <a:endParaRPr lang="es-PY" sz="2200" dirty="0">
              <a:latin typeface="Arial Narrow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4286248" y="5143512"/>
            <a:ext cx="51049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dirty="0" smtClean="0">
                <a:latin typeface="Arial Narrow" pitchFamily="34" charset="0"/>
              </a:rPr>
              <a:t>Especialista en Estrategias para la Evaluación de Aprendizaje en el enfoque de competencias.</a:t>
            </a:r>
            <a:endParaRPr lang="es-PY" sz="2200" dirty="0">
              <a:latin typeface="Arial Narrow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286248" y="5855633"/>
            <a:ext cx="407034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200" dirty="0" smtClean="0">
                <a:latin typeface="Arial Narrow" pitchFamily="34" charset="0"/>
              </a:rPr>
              <a:t>Máster en Informática y Computación.</a:t>
            </a:r>
            <a:endParaRPr lang="es-PY" sz="2200" dirty="0">
              <a:latin typeface="Arial Narrow" pitchFamily="34" charset="0"/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facu01\Audiovisual\FOTOS 2014\DIRECTORES 2014\IMG_67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315512" y="1934748"/>
            <a:ext cx="4321955" cy="2881303"/>
          </a:xfrm>
          <a:prstGeom prst="rect">
            <a:avLst/>
          </a:prstGeom>
          <a:noFill/>
        </p:spPr>
      </p:pic>
      <p:sp>
        <p:nvSpPr>
          <p:cNvPr id="5" name="7 CuadroTexto"/>
          <p:cNvSpPr txBox="1">
            <a:spLocks noChangeArrowheads="1"/>
          </p:cNvSpPr>
          <p:nvPr/>
        </p:nvSpPr>
        <p:spPr bwMode="auto">
          <a:xfrm>
            <a:off x="4271913" y="2324393"/>
            <a:ext cx="36583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2400" dirty="0" smtClean="0">
                <a:latin typeface="Arial Narrow" pitchFamily="34" charset="0"/>
              </a:rPr>
              <a:t>Luis Germán Barrientos Mujica</a:t>
            </a:r>
            <a:endParaRPr lang="es-PY" sz="2400" dirty="0">
              <a:latin typeface="Arial Narrow" pitchFamily="34" charset="0"/>
            </a:endParaRPr>
          </a:p>
        </p:txBody>
      </p:sp>
      <p:sp>
        <p:nvSpPr>
          <p:cNvPr id="6" name="7 CuadroTexto"/>
          <p:cNvSpPr txBox="1">
            <a:spLocks noChangeArrowheads="1"/>
          </p:cNvSpPr>
          <p:nvPr/>
        </p:nvSpPr>
        <p:spPr bwMode="auto">
          <a:xfrm>
            <a:off x="3929058" y="2895897"/>
            <a:ext cx="20697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Black" pitchFamily="34" charset="0"/>
              </a:rPr>
              <a:t>Formación:</a:t>
            </a:r>
            <a:endParaRPr lang="es-PY" sz="2400" dirty="0">
              <a:latin typeface="Arial Black" pitchFamily="34" charset="0"/>
            </a:endParaRPr>
          </a:p>
        </p:txBody>
      </p:sp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3929058" y="1752889"/>
            <a:ext cx="16082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Black" pitchFamily="34" charset="0"/>
              </a:rPr>
              <a:t>Nombre:</a:t>
            </a:r>
            <a:endParaRPr lang="es-PY" sz="2400" dirty="0">
              <a:latin typeface="Arial Black" pitchFamily="34" charset="0"/>
            </a:endParaRPr>
          </a:p>
        </p:txBody>
      </p:sp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4273096" y="3444247"/>
            <a:ext cx="3618298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PY" sz="2400" dirty="0" smtClean="0">
                <a:latin typeface="Arial Narrow" pitchFamily="34" charset="0"/>
              </a:rPr>
              <a:t>Ingeniero  Electricista.</a:t>
            </a:r>
          </a:p>
          <a:p>
            <a:endParaRPr lang="es-PY" sz="1000" dirty="0" smtClean="0">
              <a:latin typeface="Arial Narrow" pitchFamily="34" charset="0"/>
            </a:endParaRPr>
          </a:p>
          <a:p>
            <a:r>
              <a:rPr lang="es-ES" sz="2400" dirty="0" smtClean="0">
                <a:latin typeface="Arial Narrow" pitchFamily="34" charset="0"/>
              </a:rPr>
              <a:t>Máster en Ingeniería Eléctrica.</a:t>
            </a:r>
            <a:endParaRPr lang="es-PY" sz="2400" dirty="0">
              <a:latin typeface="Arial Narrow" pitchFamily="34" charset="0"/>
            </a:endParaRPr>
          </a:p>
        </p:txBody>
      </p:sp>
      <p:sp>
        <p:nvSpPr>
          <p:cNvPr id="9" name="1 Título"/>
          <p:cNvSpPr txBox="1">
            <a:spLocks/>
          </p:cNvSpPr>
          <p:nvPr/>
        </p:nvSpPr>
        <p:spPr bwMode="auto">
          <a:xfrm>
            <a:off x="0" y="-214330"/>
            <a:ext cx="950122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PY" sz="4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Director de Postgrado</a:t>
            </a:r>
            <a:endParaRPr lang="es-PY" sz="44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8 Marcador de pie de página"/>
          <p:cNvSpPr>
            <a:spLocks noGrp="1"/>
          </p:cNvSpPr>
          <p:nvPr>
            <p:ph type="ftr" sz="quarter" idx="4294967295"/>
          </p:nvPr>
        </p:nvSpPr>
        <p:spPr>
          <a:xfrm>
            <a:off x="1311301" y="1857364"/>
            <a:ext cx="6472237" cy="428625"/>
          </a:xfrm>
          <a:noFill/>
        </p:spPr>
        <p:txBody>
          <a:bodyPr/>
          <a:lstStyle/>
          <a:p>
            <a:pPr algn="l"/>
            <a:r>
              <a:rPr lang="es-ES" sz="2000" dirty="0" smtClean="0">
                <a:solidFill>
                  <a:schemeClr val="tx1"/>
                </a:solidFill>
                <a:latin typeface="Arial Narrow" pitchFamily="34" charset="0"/>
              </a:rPr>
              <a:t>Ley 136/93, Ley de Universidades.</a:t>
            </a:r>
          </a:p>
        </p:txBody>
      </p:sp>
      <p:sp>
        <p:nvSpPr>
          <p:cNvPr id="13316" name="8 Marcador de pie de página"/>
          <p:cNvSpPr txBox="1">
            <a:spLocks noGrp="1"/>
          </p:cNvSpPr>
          <p:nvPr/>
        </p:nvSpPr>
        <p:spPr bwMode="auto">
          <a:xfrm>
            <a:off x="1319238" y="2328851"/>
            <a:ext cx="68961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s-ES" sz="2000">
                <a:latin typeface="Arial Narrow" pitchFamily="34" charset="0"/>
              </a:rPr>
              <a:t>Ley Nº 250/93 , Carta Orgánica de la Universidad Nacional del Este. </a:t>
            </a:r>
          </a:p>
        </p:txBody>
      </p:sp>
      <p:sp>
        <p:nvSpPr>
          <p:cNvPr id="13317" name="8 Marcador de pie de página"/>
          <p:cNvSpPr txBox="1">
            <a:spLocks noGrp="1"/>
          </p:cNvSpPr>
          <p:nvPr/>
        </p:nvSpPr>
        <p:spPr bwMode="auto">
          <a:xfrm>
            <a:off x="1300188" y="2827326"/>
            <a:ext cx="681037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s-ES" sz="2000">
                <a:latin typeface="Arial Narrow" pitchFamily="34" charset="0"/>
              </a:rPr>
              <a:t>Resolución CSU Nº 01/95; Creación de la Facultad Politécnica de la Universidad   Nacional del Este de fecha 4 de Enero de 1995.</a:t>
            </a:r>
          </a:p>
        </p:txBody>
      </p:sp>
      <p:sp>
        <p:nvSpPr>
          <p:cNvPr id="13318" name="8 Marcador de pie de página"/>
          <p:cNvSpPr txBox="1">
            <a:spLocks noGrp="1"/>
          </p:cNvSpPr>
          <p:nvPr/>
        </p:nvSpPr>
        <p:spPr bwMode="auto">
          <a:xfrm>
            <a:off x="1311301" y="3503601"/>
            <a:ext cx="6799262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s-ES" sz="2000">
                <a:latin typeface="Arial Narrow" pitchFamily="34" charset="0"/>
              </a:rPr>
              <a:t>Reglamento General de la Universidad Nacional del Este (UNE).</a:t>
            </a:r>
          </a:p>
        </p:txBody>
      </p:sp>
      <p:sp>
        <p:nvSpPr>
          <p:cNvPr id="13319" name="8 Marcador de pie de página"/>
          <p:cNvSpPr txBox="1">
            <a:spLocks noGrp="1"/>
          </p:cNvSpPr>
          <p:nvPr/>
        </p:nvSpPr>
        <p:spPr bwMode="auto">
          <a:xfrm>
            <a:off x="1311301" y="4545001"/>
            <a:ext cx="5040312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s-ES" sz="2000">
                <a:latin typeface="Arial Narrow" pitchFamily="34" charset="0"/>
              </a:rPr>
              <a:t>Resolución CD Nº 260/2010 que aprueba el Reglamento Interno de la Facultad Politécnica.</a:t>
            </a:r>
          </a:p>
        </p:txBody>
      </p:sp>
      <p:sp>
        <p:nvSpPr>
          <p:cNvPr id="9" name="8 Flecha derecha"/>
          <p:cNvSpPr/>
          <p:nvPr/>
        </p:nvSpPr>
        <p:spPr>
          <a:xfrm>
            <a:off x="712813" y="2024051"/>
            <a:ext cx="357188" cy="21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0" name="9 Flecha derecha"/>
          <p:cNvSpPr/>
          <p:nvPr/>
        </p:nvSpPr>
        <p:spPr>
          <a:xfrm>
            <a:off x="712813" y="3897301"/>
            <a:ext cx="357188" cy="21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1" name="10 Flecha derecha"/>
          <p:cNvSpPr/>
          <p:nvPr/>
        </p:nvSpPr>
        <p:spPr>
          <a:xfrm>
            <a:off x="727101" y="3032114"/>
            <a:ext cx="357187" cy="214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2" name="11 Flecha derecha"/>
          <p:cNvSpPr/>
          <p:nvPr/>
        </p:nvSpPr>
        <p:spPr>
          <a:xfrm>
            <a:off x="712813" y="4689464"/>
            <a:ext cx="357188" cy="214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  <p:sp>
        <p:nvSpPr>
          <p:cNvPr id="13324" name="Rectangle 8"/>
          <p:cNvSpPr txBox="1">
            <a:spLocks noChangeArrowheads="1"/>
          </p:cNvSpPr>
          <p:nvPr/>
        </p:nvSpPr>
        <p:spPr bwMode="auto">
          <a:xfrm>
            <a:off x="0" y="-24"/>
            <a:ext cx="957266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s-PY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Marco legal</a:t>
            </a:r>
            <a:r>
              <a:rPr lang="es-E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  </a:t>
            </a:r>
          </a:p>
        </p:txBody>
      </p:sp>
      <p:sp>
        <p:nvSpPr>
          <p:cNvPr id="14" name="13 Flecha derecha"/>
          <p:cNvSpPr/>
          <p:nvPr/>
        </p:nvSpPr>
        <p:spPr>
          <a:xfrm>
            <a:off x="727101" y="2455851"/>
            <a:ext cx="357187" cy="214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dirty="0"/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facu01\Audiovisual\FOTOS 2014\DIRECTORES 2014\IMG_67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8" y="2071671"/>
            <a:ext cx="4286234" cy="2857489"/>
          </a:xfrm>
          <a:prstGeom prst="rect">
            <a:avLst/>
          </a:prstGeom>
          <a:noFill/>
        </p:spPr>
      </p:pic>
      <p:sp>
        <p:nvSpPr>
          <p:cNvPr id="5" name="7 CuadroTexto"/>
          <p:cNvSpPr txBox="1">
            <a:spLocks noChangeArrowheads="1"/>
          </p:cNvSpPr>
          <p:nvPr/>
        </p:nvSpPr>
        <p:spPr bwMode="auto">
          <a:xfrm>
            <a:off x="4214810" y="2324393"/>
            <a:ext cx="18726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Narrow" pitchFamily="34" charset="0"/>
              </a:rPr>
              <a:t>María Lis Báez</a:t>
            </a:r>
            <a:endParaRPr lang="es-PY" sz="2400" dirty="0">
              <a:latin typeface="Arial Narrow" pitchFamily="34" charset="0"/>
            </a:endParaRPr>
          </a:p>
        </p:txBody>
      </p:sp>
      <p:sp>
        <p:nvSpPr>
          <p:cNvPr id="6" name="7 CuadroTexto"/>
          <p:cNvSpPr txBox="1">
            <a:spLocks noChangeArrowheads="1"/>
          </p:cNvSpPr>
          <p:nvPr/>
        </p:nvSpPr>
        <p:spPr bwMode="auto">
          <a:xfrm>
            <a:off x="3929058" y="2895897"/>
            <a:ext cx="20697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Black" pitchFamily="34" charset="0"/>
              </a:rPr>
              <a:t>Formación:</a:t>
            </a:r>
            <a:endParaRPr lang="es-PY" sz="2400" dirty="0">
              <a:latin typeface="Arial Black" pitchFamily="34" charset="0"/>
            </a:endParaRPr>
          </a:p>
        </p:txBody>
      </p:sp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3929058" y="1752889"/>
            <a:ext cx="16082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Black" pitchFamily="34" charset="0"/>
              </a:rPr>
              <a:t>Nombre:</a:t>
            </a:r>
            <a:endParaRPr lang="es-PY" sz="2400" dirty="0">
              <a:latin typeface="Arial Black" pitchFamily="34" charset="0"/>
            </a:endParaRPr>
          </a:p>
        </p:txBody>
      </p:sp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4214810" y="3357562"/>
            <a:ext cx="30444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Narrow" pitchFamily="34" charset="0"/>
              </a:rPr>
              <a:t>Licenciada en Psicología.</a:t>
            </a:r>
            <a:endParaRPr lang="es-PY" sz="2400" dirty="0">
              <a:latin typeface="Arial Narrow" pitchFamily="34" charset="0"/>
            </a:endParaRPr>
          </a:p>
        </p:txBody>
      </p:sp>
      <p:sp>
        <p:nvSpPr>
          <p:cNvPr id="9" name="8 CuadroTexto"/>
          <p:cNvSpPr txBox="1">
            <a:spLocks noChangeArrowheads="1"/>
          </p:cNvSpPr>
          <p:nvPr/>
        </p:nvSpPr>
        <p:spPr bwMode="auto">
          <a:xfrm>
            <a:off x="4214810" y="3857628"/>
            <a:ext cx="4113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Narrow" pitchFamily="34" charset="0"/>
              </a:rPr>
              <a:t>Especialista en Psicología Laboral.</a:t>
            </a:r>
            <a:endParaRPr lang="es-PY" sz="2400" dirty="0">
              <a:latin typeface="Arial Narrow" pitchFamily="34" charset="0"/>
            </a:endParaRPr>
          </a:p>
        </p:txBody>
      </p:sp>
      <p:sp>
        <p:nvSpPr>
          <p:cNvPr id="10" name="9 CuadroTexto"/>
          <p:cNvSpPr txBox="1">
            <a:spLocks noChangeArrowheads="1"/>
          </p:cNvSpPr>
          <p:nvPr/>
        </p:nvSpPr>
        <p:spPr bwMode="auto">
          <a:xfrm>
            <a:off x="4214810" y="4396095"/>
            <a:ext cx="45480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Narrow" pitchFamily="34" charset="0"/>
              </a:rPr>
              <a:t>Especialista en Didáctica Universitaria.</a:t>
            </a:r>
            <a:endParaRPr lang="es-PY" sz="2400" dirty="0">
              <a:latin typeface="Arial Narrow" pitchFamily="34" charset="0"/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 bwMode="auto">
          <a:xfrm>
            <a:off x="0" y="-214330"/>
            <a:ext cx="950122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PY" sz="4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Directora de Bienestar Institucional   </a:t>
            </a:r>
            <a:endParaRPr lang="es-PY" sz="44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facu01\Audiovisual\FOTOS 2014\DIRECTORES 2014\IMG_6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53610" y="2125257"/>
            <a:ext cx="4179123" cy="2786082"/>
          </a:xfrm>
          <a:prstGeom prst="rect">
            <a:avLst/>
          </a:prstGeom>
          <a:noFill/>
        </p:spPr>
      </p:pic>
      <p:sp>
        <p:nvSpPr>
          <p:cNvPr id="5" name="7 CuadroTexto"/>
          <p:cNvSpPr txBox="1">
            <a:spLocks noChangeArrowheads="1"/>
          </p:cNvSpPr>
          <p:nvPr/>
        </p:nvSpPr>
        <p:spPr bwMode="auto">
          <a:xfrm>
            <a:off x="4293707" y="2324393"/>
            <a:ext cx="24214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2400" dirty="0" smtClean="0">
                <a:latin typeface="Arial Narrow" pitchFamily="34" charset="0"/>
              </a:rPr>
              <a:t>Luis Morán </a:t>
            </a:r>
            <a:r>
              <a:rPr lang="es-ES" sz="2400" dirty="0" err="1" smtClean="0">
                <a:latin typeface="Arial Narrow" pitchFamily="34" charset="0"/>
              </a:rPr>
              <a:t>Almada</a:t>
            </a:r>
            <a:r>
              <a:rPr lang="es-ES" sz="2400" dirty="0" smtClean="0">
                <a:latin typeface="Arial Narrow" pitchFamily="34" charset="0"/>
              </a:rPr>
              <a:t>.</a:t>
            </a:r>
            <a:endParaRPr lang="es-PY" sz="2400" dirty="0">
              <a:latin typeface="Arial Narrow" pitchFamily="34" charset="0"/>
            </a:endParaRPr>
          </a:p>
        </p:txBody>
      </p:sp>
      <p:sp>
        <p:nvSpPr>
          <p:cNvPr id="6" name="7 CuadroTexto"/>
          <p:cNvSpPr txBox="1">
            <a:spLocks noChangeArrowheads="1"/>
          </p:cNvSpPr>
          <p:nvPr/>
        </p:nvSpPr>
        <p:spPr bwMode="auto">
          <a:xfrm>
            <a:off x="3929058" y="2895897"/>
            <a:ext cx="20697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Black" pitchFamily="34" charset="0"/>
              </a:rPr>
              <a:t>Formación:</a:t>
            </a:r>
            <a:endParaRPr lang="es-PY" sz="2400" dirty="0">
              <a:latin typeface="Arial Black" pitchFamily="34" charset="0"/>
            </a:endParaRPr>
          </a:p>
        </p:txBody>
      </p:sp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3929058" y="1752889"/>
            <a:ext cx="16082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Black" pitchFamily="34" charset="0"/>
              </a:rPr>
              <a:t>Nombre:</a:t>
            </a:r>
            <a:endParaRPr lang="es-PY" sz="2400" dirty="0">
              <a:latin typeface="Arial Black" pitchFamily="34" charset="0"/>
            </a:endParaRPr>
          </a:p>
        </p:txBody>
      </p:sp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4277122" y="3357562"/>
            <a:ext cx="42119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Narrow" pitchFamily="34" charset="0"/>
              </a:rPr>
              <a:t>Licenciado en Análisis de Sistemas.</a:t>
            </a:r>
            <a:endParaRPr lang="es-PY" sz="2400" dirty="0">
              <a:latin typeface="Arial Narrow" pitchFamily="34" charset="0"/>
            </a:endParaRPr>
          </a:p>
        </p:txBody>
      </p:sp>
      <p:sp>
        <p:nvSpPr>
          <p:cNvPr id="11" name="1 Título"/>
          <p:cNvSpPr txBox="1">
            <a:spLocks/>
          </p:cNvSpPr>
          <p:nvPr/>
        </p:nvSpPr>
        <p:spPr bwMode="auto">
          <a:xfrm>
            <a:off x="0" y="-214330"/>
            <a:ext cx="950122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PY" sz="4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Director de Informática</a:t>
            </a:r>
            <a:endParaRPr lang="es-PY" sz="44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7 CuadroTexto"/>
          <p:cNvSpPr txBox="1">
            <a:spLocks noChangeArrowheads="1"/>
          </p:cNvSpPr>
          <p:nvPr/>
        </p:nvSpPr>
        <p:spPr bwMode="auto">
          <a:xfrm>
            <a:off x="4293707" y="2324393"/>
            <a:ext cx="38026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2400" dirty="0" smtClean="0">
                <a:latin typeface="Arial Narrow" pitchFamily="34" charset="0"/>
              </a:rPr>
              <a:t>Luz </a:t>
            </a:r>
            <a:r>
              <a:rPr lang="es-ES" sz="2400" dirty="0" err="1" smtClean="0">
                <a:latin typeface="Arial Narrow" pitchFamily="34" charset="0"/>
              </a:rPr>
              <a:t>Marilda</a:t>
            </a:r>
            <a:r>
              <a:rPr lang="es-ES" sz="2400" dirty="0" smtClean="0">
                <a:latin typeface="Arial Narrow" pitchFamily="34" charset="0"/>
              </a:rPr>
              <a:t> Bertoni</a:t>
            </a:r>
            <a:r>
              <a:rPr lang="es-ES" sz="2400" dirty="0" smtClean="0"/>
              <a:t> de </a:t>
            </a:r>
            <a:r>
              <a:rPr lang="es-ES" sz="2400" dirty="0" err="1" smtClean="0"/>
              <a:t>Villalba</a:t>
            </a:r>
            <a:r>
              <a:rPr lang="es-ES" sz="2400" dirty="0" smtClean="0">
                <a:latin typeface="Arial Narrow" pitchFamily="34" charset="0"/>
              </a:rPr>
              <a:t>.</a:t>
            </a:r>
            <a:endParaRPr lang="es-PY" sz="2400" dirty="0">
              <a:latin typeface="Arial Narrow" pitchFamily="34" charset="0"/>
            </a:endParaRPr>
          </a:p>
        </p:txBody>
      </p:sp>
      <p:sp>
        <p:nvSpPr>
          <p:cNvPr id="5" name="7 CuadroTexto"/>
          <p:cNvSpPr txBox="1">
            <a:spLocks noChangeArrowheads="1"/>
          </p:cNvSpPr>
          <p:nvPr/>
        </p:nvSpPr>
        <p:spPr bwMode="auto">
          <a:xfrm>
            <a:off x="3929058" y="2895897"/>
            <a:ext cx="20697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Black" pitchFamily="34" charset="0"/>
              </a:rPr>
              <a:t>Formación:</a:t>
            </a:r>
            <a:endParaRPr lang="es-PY" sz="2400" dirty="0">
              <a:latin typeface="Arial Black" pitchFamily="34" charset="0"/>
            </a:endParaRPr>
          </a:p>
        </p:txBody>
      </p:sp>
      <p:sp>
        <p:nvSpPr>
          <p:cNvPr id="6" name="5 CuadroTexto"/>
          <p:cNvSpPr txBox="1">
            <a:spLocks noChangeArrowheads="1"/>
          </p:cNvSpPr>
          <p:nvPr/>
        </p:nvSpPr>
        <p:spPr bwMode="auto">
          <a:xfrm>
            <a:off x="3929058" y="1752889"/>
            <a:ext cx="16082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Black" pitchFamily="34" charset="0"/>
              </a:rPr>
              <a:t>Nombre:</a:t>
            </a:r>
            <a:endParaRPr lang="es-PY" sz="2400" dirty="0">
              <a:latin typeface="Arial Black" pitchFamily="34" charset="0"/>
            </a:endParaRPr>
          </a:p>
        </p:txBody>
      </p:sp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4277122" y="3357562"/>
            <a:ext cx="42119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Narrow" pitchFamily="34" charset="0"/>
              </a:rPr>
              <a:t>Licenciada en Análisis de Sistemas.</a:t>
            </a:r>
            <a:endParaRPr lang="es-PY" sz="2400" dirty="0">
              <a:latin typeface="Arial Narrow" pitchFamily="34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0" y="-214330"/>
            <a:ext cx="950122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s-PY" sz="4400" kern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Directora Académica</a:t>
            </a:r>
            <a:endParaRPr lang="es-PY" sz="4400" kern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9" name="8 CuadroTexto"/>
          <p:cNvSpPr txBox="1">
            <a:spLocks noChangeArrowheads="1"/>
          </p:cNvSpPr>
          <p:nvPr/>
        </p:nvSpPr>
        <p:spPr bwMode="auto">
          <a:xfrm>
            <a:off x="4292518" y="3786190"/>
            <a:ext cx="43514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sz="2400" dirty="0" smtClean="0">
                <a:latin typeface="Arial Narrow" pitchFamily="34" charset="0"/>
              </a:rPr>
              <a:t>Especialista en Análisis de Sistemas</a:t>
            </a:r>
            <a:r>
              <a:rPr lang="es-PY" sz="2400" dirty="0" smtClean="0">
                <a:latin typeface="Arial Narrow" pitchFamily="34" charset="0"/>
              </a:rPr>
              <a:t>.</a:t>
            </a:r>
            <a:endParaRPr lang="es-PY" sz="2400" dirty="0">
              <a:latin typeface="Arial Narrow" pitchFamily="34" charset="0"/>
            </a:endParaRPr>
          </a:p>
        </p:txBody>
      </p:sp>
      <p:sp>
        <p:nvSpPr>
          <p:cNvPr id="11" name="10 CuadroTexto"/>
          <p:cNvSpPr txBox="1">
            <a:spLocks noChangeArrowheads="1"/>
          </p:cNvSpPr>
          <p:nvPr/>
        </p:nvSpPr>
        <p:spPr bwMode="auto">
          <a:xfrm>
            <a:off x="4310240" y="4214818"/>
            <a:ext cx="45480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PY" sz="2400" dirty="0" smtClean="0">
                <a:latin typeface="Arial Narrow" pitchFamily="34" charset="0"/>
              </a:rPr>
              <a:t>Especialista en Didáctica Universitaria.</a:t>
            </a:r>
            <a:endParaRPr lang="es-PY" sz="2400" dirty="0">
              <a:latin typeface="Arial Narrow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7444"/>
            <a:ext cx="2857488" cy="414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6 CuadroTexto"/>
          <p:cNvSpPr txBox="1">
            <a:spLocks noChangeArrowheads="1"/>
          </p:cNvSpPr>
          <p:nvPr/>
        </p:nvSpPr>
        <p:spPr bwMode="auto">
          <a:xfrm>
            <a:off x="142876" y="2857496"/>
            <a:ext cx="935834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PY" sz="6000" b="1" dirty="0" smtClean="0">
                <a:ln w="18000">
                  <a:noFill/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Formación Académica</a:t>
            </a:r>
            <a:endParaRPr lang="es-PY" sz="6000" b="1" dirty="0">
              <a:ln w="18000">
                <a:noFill/>
                <a:prstDash val="solid"/>
                <a:miter lim="800000"/>
              </a:ln>
              <a:solidFill>
                <a:schemeClr val="tx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 txBox="1">
            <a:spLocks noChangeArrowheads="1"/>
          </p:cNvSpPr>
          <p:nvPr/>
        </p:nvSpPr>
        <p:spPr bwMode="auto">
          <a:xfrm>
            <a:off x="0" y="142852"/>
            <a:ext cx="950122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s-E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Carreras de Grado</a:t>
            </a:r>
          </a:p>
        </p:txBody>
      </p:sp>
      <p:grpSp>
        <p:nvGrpSpPr>
          <p:cNvPr id="2" name="7 Grupo"/>
          <p:cNvGrpSpPr>
            <a:grpSpLocks/>
          </p:cNvGrpSpPr>
          <p:nvPr/>
        </p:nvGrpSpPr>
        <p:grpSpPr bwMode="auto">
          <a:xfrm>
            <a:off x="755650" y="1412875"/>
            <a:ext cx="7632700" cy="4348162"/>
            <a:chOff x="1828076" y="2141842"/>
            <a:chExt cx="5188211" cy="2787205"/>
          </a:xfrm>
        </p:grpSpPr>
        <p:sp>
          <p:nvSpPr>
            <p:cNvPr id="9" name="8 Rectángulo"/>
            <p:cNvSpPr/>
            <p:nvPr/>
          </p:nvSpPr>
          <p:spPr>
            <a:xfrm>
              <a:off x="1831314" y="2141842"/>
              <a:ext cx="503929" cy="5759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Y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2335243" y="2141842"/>
              <a:ext cx="1728684" cy="5759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Y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4063927" y="2141842"/>
              <a:ext cx="1511790" cy="5759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Y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5575717" y="2141842"/>
              <a:ext cx="1440570" cy="5759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Y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28" name="12 Rectángulo"/>
            <p:cNvSpPr>
              <a:spLocks noChangeArrowheads="1"/>
            </p:cNvSpPr>
            <p:nvPr/>
          </p:nvSpPr>
          <p:spPr bwMode="auto">
            <a:xfrm>
              <a:off x="1917062" y="2275985"/>
              <a:ext cx="296594" cy="236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Nº</a:t>
              </a:r>
              <a:endParaRPr lang="es-PY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29" name="13 Rectángulo"/>
            <p:cNvSpPr>
              <a:spLocks noChangeArrowheads="1"/>
            </p:cNvSpPr>
            <p:nvPr/>
          </p:nvSpPr>
          <p:spPr bwMode="auto">
            <a:xfrm>
              <a:off x="2382708" y="2275985"/>
              <a:ext cx="1720723" cy="236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Nombre de la Carrera</a:t>
              </a:r>
            </a:p>
          </p:txBody>
        </p:sp>
        <p:sp>
          <p:nvSpPr>
            <p:cNvPr id="30730" name="14 Rectángulo"/>
            <p:cNvSpPr>
              <a:spLocks noChangeArrowheads="1"/>
            </p:cNvSpPr>
            <p:nvPr/>
          </p:nvSpPr>
          <p:spPr bwMode="auto">
            <a:xfrm>
              <a:off x="4179387" y="2281603"/>
              <a:ext cx="1299477" cy="236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Titulo Otorgado</a:t>
              </a:r>
            </a:p>
          </p:txBody>
        </p:sp>
        <p:sp>
          <p:nvSpPr>
            <p:cNvPr id="30731" name="15 Rectángulo"/>
            <p:cNvSpPr>
              <a:spLocks noChangeArrowheads="1"/>
            </p:cNvSpPr>
            <p:nvPr/>
          </p:nvSpPr>
          <p:spPr bwMode="auto">
            <a:xfrm>
              <a:off x="5800121" y="2266113"/>
              <a:ext cx="805445" cy="236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Duración</a:t>
              </a:r>
            </a:p>
          </p:txBody>
        </p:sp>
        <p:sp>
          <p:nvSpPr>
            <p:cNvPr id="17" name="16 Rectángulo"/>
            <p:cNvSpPr/>
            <p:nvPr/>
          </p:nvSpPr>
          <p:spPr>
            <a:xfrm>
              <a:off x="1831314" y="2645554"/>
              <a:ext cx="503929" cy="57596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Y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17 Rectángulo"/>
            <p:cNvSpPr/>
            <p:nvPr/>
          </p:nvSpPr>
          <p:spPr>
            <a:xfrm>
              <a:off x="2335243" y="2645554"/>
              <a:ext cx="1728684" cy="57596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Y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18 Rectángulo"/>
            <p:cNvSpPr/>
            <p:nvPr/>
          </p:nvSpPr>
          <p:spPr>
            <a:xfrm>
              <a:off x="4063927" y="2645554"/>
              <a:ext cx="1511790" cy="57596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Y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19 Rectángulo"/>
            <p:cNvSpPr/>
            <p:nvPr/>
          </p:nvSpPr>
          <p:spPr>
            <a:xfrm>
              <a:off x="5575717" y="2645554"/>
              <a:ext cx="1440570" cy="57596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Y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36" name="20 Rectángulo"/>
            <p:cNvSpPr>
              <a:spLocks noChangeArrowheads="1"/>
            </p:cNvSpPr>
            <p:nvPr/>
          </p:nvSpPr>
          <p:spPr bwMode="auto">
            <a:xfrm>
              <a:off x="1917062" y="2780041"/>
              <a:ext cx="299862" cy="236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 dirty="0">
                  <a:latin typeface="Arial" pitchFamily="34" charset="0"/>
                  <a:cs typeface="Arial" pitchFamily="34" charset="0"/>
                </a:rPr>
                <a:t>01</a:t>
              </a:r>
            </a:p>
          </p:txBody>
        </p:sp>
        <p:sp>
          <p:nvSpPr>
            <p:cNvPr id="22" name="21 Rectángulo"/>
            <p:cNvSpPr/>
            <p:nvPr/>
          </p:nvSpPr>
          <p:spPr>
            <a:xfrm>
              <a:off x="1831314" y="3216427"/>
              <a:ext cx="503929" cy="57596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Y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22 Rectángulo"/>
            <p:cNvSpPr/>
            <p:nvPr/>
          </p:nvSpPr>
          <p:spPr>
            <a:xfrm>
              <a:off x="2335243" y="3216427"/>
              <a:ext cx="1728684" cy="57596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Y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4063927" y="3216427"/>
              <a:ext cx="1511790" cy="57596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Y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5575717" y="3216427"/>
              <a:ext cx="1440570" cy="57596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Y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41" name="25 Rectángulo"/>
            <p:cNvSpPr>
              <a:spLocks noChangeArrowheads="1"/>
            </p:cNvSpPr>
            <p:nvPr/>
          </p:nvSpPr>
          <p:spPr bwMode="auto">
            <a:xfrm>
              <a:off x="1917063" y="3350661"/>
              <a:ext cx="299862" cy="236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>
                  <a:latin typeface="Arial" pitchFamily="34" charset="0"/>
                  <a:cs typeface="Arial" pitchFamily="34" charset="0"/>
                </a:rPr>
                <a:t>02</a:t>
              </a:r>
            </a:p>
          </p:txBody>
        </p:sp>
        <p:sp>
          <p:nvSpPr>
            <p:cNvPr id="30742" name="26 Rectángulo"/>
            <p:cNvSpPr>
              <a:spLocks noChangeArrowheads="1"/>
            </p:cNvSpPr>
            <p:nvPr/>
          </p:nvSpPr>
          <p:spPr bwMode="auto">
            <a:xfrm>
              <a:off x="2344210" y="2696812"/>
              <a:ext cx="1467932" cy="414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" dirty="0">
                  <a:latin typeface="Arial" pitchFamily="34" charset="0"/>
                  <a:cs typeface="Arial" pitchFamily="34" charset="0"/>
                </a:rPr>
                <a:t>Licenciatura en </a:t>
              </a:r>
            </a:p>
            <a:p>
              <a:pPr algn="ctr"/>
              <a:r>
                <a:rPr lang="es-ES" dirty="0">
                  <a:latin typeface="Arial" pitchFamily="34" charset="0"/>
                  <a:cs typeface="Arial" pitchFamily="34" charset="0"/>
                </a:rPr>
                <a:t>Análisis de sistema</a:t>
              </a:r>
            </a:p>
          </p:txBody>
        </p:sp>
        <p:sp>
          <p:nvSpPr>
            <p:cNvPr id="30743" name="27 Rectángulo"/>
            <p:cNvSpPr>
              <a:spLocks noChangeArrowheads="1"/>
            </p:cNvSpPr>
            <p:nvPr/>
          </p:nvSpPr>
          <p:spPr bwMode="auto">
            <a:xfrm>
              <a:off x="4063619" y="2699344"/>
              <a:ext cx="1572535" cy="414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" dirty="0">
                  <a:latin typeface="Arial" pitchFamily="34" charset="0"/>
                  <a:cs typeface="Arial" pitchFamily="34" charset="0"/>
                </a:rPr>
                <a:t>Licenciado/a en </a:t>
              </a:r>
            </a:p>
            <a:p>
              <a:pPr algn="ctr"/>
              <a:r>
                <a:rPr lang="es-ES" dirty="0">
                  <a:latin typeface="Arial" pitchFamily="34" charset="0"/>
                  <a:cs typeface="Arial" pitchFamily="34" charset="0"/>
                </a:rPr>
                <a:t>Análisis de Sistemas</a:t>
              </a:r>
            </a:p>
          </p:txBody>
        </p:sp>
        <p:sp>
          <p:nvSpPr>
            <p:cNvPr id="30744" name="28 Rectángulo"/>
            <p:cNvSpPr>
              <a:spLocks noChangeArrowheads="1"/>
            </p:cNvSpPr>
            <p:nvPr/>
          </p:nvSpPr>
          <p:spPr bwMode="auto">
            <a:xfrm>
              <a:off x="5943862" y="2751267"/>
              <a:ext cx="596238" cy="236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>
                  <a:latin typeface="Arial" pitchFamily="34" charset="0"/>
                  <a:cs typeface="Arial" pitchFamily="34" charset="0"/>
                </a:rPr>
                <a:t>4 años</a:t>
              </a:r>
            </a:p>
          </p:txBody>
        </p:sp>
        <p:sp>
          <p:nvSpPr>
            <p:cNvPr id="30" name="29 Rectángulo"/>
            <p:cNvSpPr/>
            <p:nvPr/>
          </p:nvSpPr>
          <p:spPr>
            <a:xfrm>
              <a:off x="1831314" y="3785265"/>
              <a:ext cx="508246" cy="57596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Y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30 Rectángulo"/>
            <p:cNvSpPr/>
            <p:nvPr/>
          </p:nvSpPr>
          <p:spPr>
            <a:xfrm>
              <a:off x="2339559" y="3785265"/>
              <a:ext cx="1728684" cy="57596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Y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31 Rectángulo"/>
            <p:cNvSpPr/>
            <p:nvPr/>
          </p:nvSpPr>
          <p:spPr>
            <a:xfrm>
              <a:off x="4068244" y="3785265"/>
              <a:ext cx="1511790" cy="57596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Y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32 Rectángulo"/>
            <p:cNvSpPr/>
            <p:nvPr/>
          </p:nvSpPr>
          <p:spPr>
            <a:xfrm>
              <a:off x="5580033" y="3785265"/>
              <a:ext cx="1436254" cy="57596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Y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49" name="33 Rectángulo"/>
            <p:cNvSpPr>
              <a:spLocks noChangeArrowheads="1"/>
            </p:cNvSpPr>
            <p:nvPr/>
          </p:nvSpPr>
          <p:spPr bwMode="auto">
            <a:xfrm>
              <a:off x="1921049" y="3919182"/>
              <a:ext cx="299862" cy="236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>
                  <a:latin typeface="Arial" pitchFamily="34" charset="0"/>
                  <a:cs typeface="Arial" pitchFamily="34" charset="0"/>
                </a:rPr>
                <a:t>03</a:t>
              </a:r>
            </a:p>
          </p:txBody>
        </p:sp>
        <p:sp>
          <p:nvSpPr>
            <p:cNvPr id="30750" name="34 Rectángulo"/>
            <p:cNvSpPr>
              <a:spLocks noChangeArrowheads="1"/>
            </p:cNvSpPr>
            <p:nvPr/>
          </p:nvSpPr>
          <p:spPr bwMode="auto">
            <a:xfrm>
              <a:off x="2641766" y="3849504"/>
              <a:ext cx="1014651" cy="414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">
                  <a:latin typeface="Arial" pitchFamily="34" charset="0"/>
                  <a:cs typeface="Arial" pitchFamily="34" charset="0"/>
                </a:rPr>
                <a:t>Licenciatura </a:t>
              </a:r>
            </a:p>
            <a:p>
              <a:pPr algn="ctr"/>
              <a:r>
                <a:rPr lang="es-ES">
                  <a:latin typeface="Arial" pitchFamily="34" charset="0"/>
                  <a:cs typeface="Arial" pitchFamily="34" charset="0"/>
                </a:rPr>
                <a:t>en Turismo</a:t>
              </a:r>
            </a:p>
          </p:txBody>
        </p:sp>
        <p:sp>
          <p:nvSpPr>
            <p:cNvPr id="30751" name="35 Rectángulo"/>
            <p:cNvSpPr>
              <a:spLocks noChangeArrowheads="1"/>
            </p:cNvSpPr>
            <p:nvPr/>
          </p:nvSpPr>
          <p:spPr bwMode="auto">
            <a:xfrm>
              <a:off x="4292528" y="3824235"/>
              <a:ext cx="1005934" cy="414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">
                  <a:latin typeface="Arial" pitchFamily="34" charset="0"/>
                  <a:cs typeface="Arial" pitchFamily="34" charset="0"/>
                </a:rPr>
                <a:t>Licenciado/a</a:t>
              </a:r>
            </a:p>
            <a:p>
              <a:pPr algn="ctr"/>
              <a:r>
                <a:rPr lang="es-ES">
                  <a:latin typeface="Arial" pitchFamily="34" charset="0"/>
                  <a:cs typeface="Arial" pitchFamily="34" charset="0"/>
                </a:rPr>
                <a:t>en Turismo</a:t>
              </a:r>
            </a:p>
          </p:txBody>
        </p:sp>
        <p:sp>
          <p:nvSpPr>
            <p:cNvPr id="30752" name="36 Rectángulo"/>
            <p:cNvSpPr>
              <a:spLocks noChangeArrowheads="1"/>
            </p:cNvSpPr>
            <p:nvPr/>
          </p:nvSpPr>
          <p:spPr bwMode="auto">
            <a:xfrm>
              <a:off x="5909706" y="3909310"/>
              <a:ext cx="726993" cy="236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>
                  <a:latin typeface="Arial" pitchFamily="34" charset="0"/>
                  <a:cs typeface="Arial" pitchFamily="34" charset="0"/>
                </a:rPr>
                <a:t>4,5 años</a:t>
              </a:r>
            </a:p>
          </p:txBody>
        </p:sp>
        <p:sp>
          <p:nvSpPr>
            <p:cNvPr id="38" name="37 Rectángulo"/>
            <p:cNvSpPr/>
            <p:nvPr/>
          </p:nvSpPr>
          <p:spPr>
            <a:xfrm>
              <a:off x="1828076" y="4353086"/>
              <a:ext cx="508246" cy="57596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Y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38 Rectángulo"/>
            <p:cNvSpPr/>
            <p:nvPr/>
          </p:nvSpPr>
          <p:spPr>
            <a:xfrm>
              <a:off x="2336322" y="4353086"/>
              <a:ext cx="1727605" cy="57596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Y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39 Rectángulo"/>
            <p:cNvSpPr/>
            <p:nvPr/>
          </p:nvSpPr>
          <p:spPr>
            <a:xfrm>
              <a:off x="4063927" y="4353086"/>
              <a:ext cx="1512869" cy="57596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Y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40 Rectángulo"/>
            <p:cNvSpPr/>
            <p:nvPr/>
          </p:nvSpPr>
          <p:spPr>
            <a:xfrm>
              <a:off x="5576796" y="4353086"/>
              <a:ext cx="1439491" cy="575961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Y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57" name="41 Rectángulo"/>
            <p:cNvSpPr>
              <a:spLocks noChangeArrowheads="1"/>
            </p:cNvSpPr>
            <p:nvPr/>
          </p:nvSpPr>
          <p:spPr bwMode="auto">
            <a:xfrm>
              <a:off x="1917415" y="4487626"/>
              <a:ext cx="299862" cy="236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>
                  <a:latin typeface="Arial" pitchFamily="34" charset="0"/>
                  <a:cs typeface="Arial" pitchFamily="34" charset="0"/>
                </a:rPr>
                <a:t>04</a:t>
              </a:r>
            </a:p>
          </p:txBody>
        </p:sp>
        <p:sp>
          <p:nvSpPr>
            <p:cNvPr id="30758" name="42 Rectángulo"/>
            <p:cNvSpPr>
              <a:spLocks noChangeArrowheads="1"/>
            </p:cNvSpPr>
            <p:nvPr/>
          </p:nvSpPr>
          <p:spPr bwMode="auto">
            <a:xfrm>
              <a:off x="2652569" y="4417949"/>
              <a:ext cx="988500" cy="414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">
                  <a:latin typeface="Arial" pitchFamily="34" charset="0"/>
                  <a:cs typeface="Arial" pitchFamily="34" charset="0"/>
                </a:rPr>
                <a:t>Ingeniería </a:t>
              </a:r>
            </a:p>
            <a:p>
              <a:pPr algn="ctr"/>
              <a:r>
                <a:rPr lang="es-ES">
                  <a:latin typeface="Arial" pitchFamily="34" charset="0"/>
                  <a:cs typeface="Arial" pitchFamily="34" charset="0"/>
                </a:rPr>
                <a:t>de Sistemas</a:t>
              </a:r>
            </a:p>
          </p:txBody>
        </p:sp>
        <p:sp>
          <p:nvSpPr>
            <p:cNvPr id="30759" name="43 Rectángulo"/>
            <p:cNvSpPr>
              <a:spLocks noChangeArrowheads="1"/>
            </p:cNvSpPr>
            <p:nvPr/>
          </p:nvSpPr>
          <p:spPr bwMode="auto">
            <a:xfrm>
              <a:off x="4298738" y="4392679"/>
              <a:ext cx="988500" cy="414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">
                  <a:latin typeface="Arial" pitchFamily="34" charset="0"/>
                  <a:cs typeface="Arial" pitchFamily="34" charset="0"/>
                </a:rPr>
                <a:t>Ingeniero/a </a:t>
              </a:r>
            </a:p>
            <a:p>
              <a:pPr algn="ctr"/>
              <a:r>
                <a:rPr lang="es-ES">
                  <a:latin typeface="Arial" pitchFamily="34" charset="0"/>
                  <a:cs typeface="Arial" pitchFamily="34" charset="0"/>
                </a:rPr>
                <a:t>en Sistemas</a:t>
              </a:r>
            </a:p>
          </p:txBody>
        </p:sp>
        <p:sp>
          <p:nvSpPr>
            <p:cNvPr id="30760" name="44 Rectángulo"/>
            <p:cNvSpPr>
              <a:spLocks noChangeArrowheads="1"/>
            </p:cNvSpPr>
            <p:nvPr/>
          </p:nvSpPr>
          <p:spPr bwMode="auto">
            <a:xfrm>
              <a:off x="5943861" y="4493803"/>
              <a:ext cx="596238" cy="236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>
                  <a:latin typeface="Arial" pitchFamily="34" charset="0"/>
                  <a:cs typeface="Arial" pitchFamily="34" charset="0"/>
                </a:rPr>
                <a:t>5 años</a:t>
              </a:r>
            </a:p>
          </p:txBody>
        </p:sp>
        <p:sp>
          <p:nvSpPr>
            <p:cNvPr id="30761" name="45 Rectángulo"/>
            <p:cNvSpPr>
              <a:spLocks noChangeArrowheads="1"/>
            </p:cNvSpPr>
            <p:nvPr/>
          </p:nvSpPr>
          <p:spPr bwMode="auto">
            <a:xfrm>
              <a:off x="2389424" y="3350263"/>
              <a:ext cx="1467932" cy="236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">
                  <a:latin typeface="Arial" pitchFamily="34" charset="0"/>
                  <a:cs typeface="Arial" pitchFamily="34" charset="0"/>
                </a:rPr>
                <a:t>Ingeniería Eléctrica</a:t>
              </a:r>
            </a:p>
          </p:txBody>
        </p:sp>
        <p:sp>
          <p:nvSpPr>
            <p:cNvPr id="30762" name="46 Rectángulo"/>
            <p:cNvSpPr>
              <a:spLocks noChangeArrowheads="1"/>
            </p:cNvSpPr>
            <p:nvPr/>
          </p:nvSpPr>
          <p:spPr bwMode="auto">
            <a:xfrm>
              <a:off x="4319561" y="3241355"/>
              <a:ext cx="910048" cy="414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s-ES">
                  <a:latin typeface="Arial" pitchFamily="34" charset="0"/>
                  <a:cs typeface="Arial" pitchFamily="34" charset="0"/>
                </a:rPr>
                <a:t>Ingeniero/a</a:t>
              </a:r>
            </a:p>
            <a:p>
              <a:pPr algn="ctr"/>
              <a:r>
                <a:rPr lang="es-ES">
                  <a:latin typeface="Arial" pitchFamily="34" charset="0"/>
                  <a:cs typeface="Arial" pitchFamily="34" charset="0"/>
                </a:rPr>
                <a:t>Electricista</a:t>
              </a:r>
            </a:p>
          </p:txBody>
        </p:sp>
        <p:sp>
          <p:nvSpPr>
            <p:cNvPr id="30763" name="47 Rectángulo"/>
            <p:cNvSpPr>
              <a:spLocks noChangeArrowheads="1"/>
            </p:cNvSpPr>
            <p:nvPr/>
          </p:nvSpPr>
          <p:spPr bwMode="auto">
            <a:xfrm>
              <a:off x="5943862" y="3295809"/>
              <a:ext cx="596238" cy="2367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s-ES">
                  <a:latin typeface="Arial" pitchFamily="34" charset="0"/>
                  <a:cs typeface="Arial" pitchFamily="34" charset="0"/>
                </a:rPr>
                <a:t>5 años</a:t>
              </a:r>
            </a:p>
          </p:txBody>
        </p:sp>
      </p:grp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Line 338"/>
          <p:cNvSpPr>
            <a:spLocks noChangeShapeType="1"/>
          </p:cNvSpPr>
          <p:nvPr/>
        </p:nvSpPr>
        <p:spPr bwMode="auto">
          <a:xfrm>
            <a:off x="4424363" y="22066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s-PY"/>
          </a:p>
        </p:txBody>
      </p:sp>
      <p:sp>
        <p:nvSpPr>
          <p:cNvPr id="31747" name="Line 347"/>
          <p:cNvSpPr>
            <a:spLocks noChangeShapeType="1"/>
          </p:cNvSpPr>
          <p:nvPr/>
        </p:nvSpPr>
        <p:spPr bwMode="auto">
          <a:xfrm>
            <a:off x="5910263" y="22066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s-PY"/>
          </a:p>
        </p:txBody>
      </p:sp>
      <p:sp>
        <p:nvSpPr>
          <p:cNvPr id="31748" name="Line 353"/>
          <p:cNvSpPr>
            <a:spLocks noChangeShapeType="1"/>
          </p:cNvSpPr>
          <p:nvPr/>
        </p:nvSpPr>
        <p:spPr bwMode="auto">
          <a:xfrm>
            <a:off x="5910263" y="22066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s-PY"/>
          </a:p>
        </p:txBody>
      </p:sp>
      <p:graphicFrame>
        <p:nvGraphicFramePr>
          <p:cNvPr id="10" name="Group 30"/>
          <p:cNvGraphicFramePr>
            <a:graphicFrameLocks noGrp="1"/>
          </p:cNvGraphicFramePr>
          <p:nvPr/>
        </p:nvGraphicFramePr>
        <p:xfrm>
          <a:off x="4211638" y="1643050"/>
          <a:ext cx="4786346" cy="3817590"/>
        </p:xfrm>
        <a:graphic>
          <a:graphicData uri="http://schemas.openxmlformats.org/drawingml/2006/table">
            <a:tbl>
              <a:tblPr/>
              <a:tblGrid>
                <a:gridCol w="4786346"/>
              </a:tblGrid>
              <a:tr h="53088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Y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</a:rPr>
                        <a:t>INFORMÁTICA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17962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Y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Especialización en Desarrollo de Sistemas para Ambiente Internet con Tecnología Orientada a Objetos</a:t>
                      </a:r>
                      <a:endParaRPr kumimoji="0" lang="es-PY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5416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Y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Maestría en Informática y Computación</a:t>
                      </a:r>
                      <a:endParaRPr kumimoji="0" lang="es-PY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2085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PY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+mn-ea"/>
                          <a:cs typeface="+mn-cs"/>
                        </a:rPr>
                        <a:t>INGENIERÍA ELÉCTRICA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5146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Y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Especialización en Sistemas de Distribución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PY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imes New Roman" pitchFamily="18" charset="0"/>
                          <a:cs typeface="Tahoma" pitchFamily="34" charset="0"/>
                        </a:rPr>
                        <a:t>Maestría en Ingeniería Eléctrica</a:t>
                      </a:r>
                      <a:endParaRPr kumimoji="0" lang="es-PY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imes New Roman" pitchFamily="18" charset="0"/>
                        <a:cs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1763" name="Rectangle 8"/>
          <p:cNvSpPr txBox="1">
            <a:spLocks noChangeArrowheads="1"/>
          </p:cNvSpPr>
          <p:nvPr/>
        </p:nvSpPr>
        <p:spPr bwMode="auto">
          <a:xfrm>
            <a:off x="0" y="-3195"/>
            <a:ext cx="950122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600"/>
              </a:spcBef>
              <a:buClr>
                <a:srgbClr val="4F81BD"/>
              </a:buClr>
              <a:buSzPct val="70000"/>
              <a:buFont typeface="Wingdings" pitchFamily="2" charset="2"/>
              <a:buNone/>
            </a:pPr>
            <a:r>
              <a:rPr lang="es-E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Postgrado</a:t>
            </a:r>
          </a:p>
        </p:txBody>
      </p:sp>
      <p:pic>
        <p:nvPicPr>
          <p:cNvPr id="12" name="Picture 2" descr="\\Facu01\investigacion\investigacion\POSTGRADO\MAESTRIAS\Maestria en Informática\2011\foto de maestria\IMG_3373.jpg"/>
          <p:cNvPicPr>
            <a:picLocks noChangeAspect="1" noChangeArrowheads="1"/>
          </p:cNvPicPr>
          <p:nvPr/>
        </p:nvPicPr>
        <p:blipFill>
          <a:blip r:embed="rId2" cstate="print"/>
          <a:srcRect r="8065"/>
          <a:stretch>
            <a:fillRect/>
          </a:stretch>
        </p:blipFill>
        <p:spPr bwMode="auto">
          <a:xfrm>
            <a:off x="142844" y="1071545"/>
            <a:ext cx="4214842" cy="343842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3" name="Picture 3" descr="\\Facu01\investigacion\investigacion\FotosdeInvestigación\2012\MAESTRIAS\ELECTRICA\electrica3modulo\IMG_2995.jpg"/>
          <p:cNvPicPr>
            <a:picLocks noChangeAspect="1" noChangeArrowheads="1"/>
          </p:cNvPicPr>
          <p:nvPr/>
        </p:nvPicPr>
        <p:blipFill>
          <a:blip r:embed="rId3"/>
          <a:srcRect l="4926" t="8759" r="3102" b="10218"/>
          <a:stretch>
            <a:fillRect/>
          </a:stretch>
        </p:blipFill>
        <p:spPr bwMode="auto">
          <a:xfrm>
            <a:off x="142843" y="3857628"/>
            <a:ext cx="4216773" cy="2786082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6 CuadroTexto"/>
          <p:cNvSpPr txBox="1">
            <a:spLocks noChangeArrowheads="1"/>
          </p:cNvSpPr>
          <p:nvPr/>
        </p:nvSpPr>
        <p:spPr bwMode="auto">
          <a:xfrm>
            <a:off x="142876" y="2857496"/>
            <a:ext cx="935834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PY" sz="6000" b="1" dirty="0">
                <a:ln w="31550" cmpd="sng">
                  <a:noFill/>
                  <a:prstDash val="solid"/>
                </a:ln>
                <a:solidFill>
                  <a:schemeClr val="tx2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Investigación </a:t>
            </a:r>
          </a:p>
        </p:txBody>
      </p:sp>
      <p:cxnSp>
        <p:nvCxnSpPr>
          <p:cNvPr id="4" name="3 Conector angular"/>
          <p:cNvCxnSpPr/>
          <p:nvPr/>
        </p:nvCxnSpPr>
        <p:spPr>
          <a:xfrm>
            <a:off x="-4500626" y="3714752"/>
            <a:ext cx="914400" cy="9144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-357158" y="-2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4000" b="1" dirty="0" smtClean="0">
                <a:solidFill>
                  <a:schemeClr val="bg1"/>
                </a:solidFill>
                <a:latin typeface="Arial Narrow" pitchFamily="34" charset="0"/>
              </a:rPr>
              <a:t>Investigación, Desarrollo e Innovación</a:t>
            </a:r>
            <a:endParaRPr lang="es-ES" sz="40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5" name="Picture 2" descr="C:\Documents and Settings\Lourdes\Escritorio\INFORME GESTION\Scribus\Fotos\inv_presentacion\noruega.jpg"/>
          <p:cNvPicPr>
            <a:picLocks noChangeAspect="1" noChangeArrowheads="1"/>
          </p:cNvPicPr>
          <p:nvPr/>
        </p:nvPicPr>
        <p:blipFill>
          <a:blip r:embed="rId2" cstate="print"/>
          <a:srcRect t="16291" r="26453" b="22822"/>
          <a:stretch>
            <a:fillRect/>
          </a:stretch>
        </p:blipFill>
        <p:spPr bwMode="auto">
          <a:xfrm>
            <a:off x="71471" y="714356"/>
            <a:ext cx="2555777" cy="256490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50567" t="22266" r="15473" b="28516"/>
          <a:stretch>
            <a:fillRect/>
          </a:stretch>
        </p:blipFill>
        <p:spPr bwMode="auto">
          <a:xfrm>
            <a:off x="71470" y="3234636"/>
            <a:ext cx="2558455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56122790"/>
              </p:ext>
            </p:extLst>
          </p:nvPr>
        </p:nvGraphicFramePr>
        <p:xfrm>
          <a:off x="3419334" y="819850"/>
          <a:ext cx="5328593" cy="2990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5231"/>
                <a:gridCol w="1250111"/>
                <a:gridCol w="1453251"/>
              </a:tblGrid>
              <a:tr h="400050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smtClean="0"/>
                        <a:t>Producto</a:t>
                      </a:r>
                      <a:endParaRPr lang="es-ES" sz="24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Cantidad</a:t>
                      </a:r>
                      <a:endParaRPr lang="es-E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S" sz="2400" dirty="0"/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30">
                <a:tc vMerge="1"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/>
                        <a:t>2004</a:t>
                      </a:r>
                      <a:endParaRPr lang="es-ES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/>
                        <a:t>2013</a:t>
                      </a:r>
                      <a:endParaRPr lang="es-ES" sz="2000" b="1" dirty="0"/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846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 smtClean="0">
                          <a:solidFill>
                            <a:schemeClr val="tx1"/>
                          </a:solidFill>
                        </a:rPr>
                        <a:t>Investigadores</a:t>
                      </a:r>
                      <a:endParaRPr lang="es-E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s-E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0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s-E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0686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 smtClean="0">
                          <a:solidFill>
                            <a:schemeClr val="tx1"/>
                          </a:solidFill>
                        </a:rPr>
                        <a:t>Proyectos</a:t>
                      </a:r>
                      <a:endParaRPr lang="es-E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s-E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0" dirty="0" smtClean="0">
                          <a:solidFill>
                            <a:schemeClr val="tx1"/>
                          </a:solidFill>
                        </a:rPr>
                        <a:t>82</a:t>
                      </a:r>
                      <a:endParaRPr lang="es-E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 smtClean="0">
                          <a:solidFill>
                            <a:schemeClr val="tx1"/>
                          </a:solidFill>
                        </a:rPr>
                        <a:t>Publicaciones</a:t>
                      </a:r>
                      <a:endParaRPr lang="es-E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0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s-E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0" dirty="0" smtClean="0">
                          <a:solidFill>
                            <a:schemeClr val="tx1"/>
                          </a:solidFill>
                        </a:rPr>
                        <a:t>283</a:t>
                      </a:r>
                      <a:endParaRPr lang="es-E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8943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 smtClean="0">
                          <a:solidFill>
                            <a:schemeClr val="tx1"/>
                          </a:solidFill>
                        </a:rPr>
                        <a:t>Revista científica</a:t>
                      </a:r>
                      <a:endParaRPr lang="es-E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0" dirty="0" smtClean="0">
                          <a:solidFill>
                            <a:schemeClr val="tx1"/>
                          </a:solidFill>
                        </a:rPr>
                        <a:t>1º edición</a:t>
                      </a:r>
                      <a:endParaRPr lang="es-E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0" dirty="0" smtClean="0">
                          <a:solidFill>
                            <a:schemeClr val="tx1"/>
                          </a:solidFill>
                        </a:rPr>
                        <a:t>8º </a:t>
                      </a:r>
                    </a:p>
                    <a:p>
                      <a:pPr algn="ctr"/>
                      <a:r>
                        <a:rPr lang="es-ES" sz="2400" b="0" dirty="0" smtClean="0">
                          <a:solidFill>
                            <a:schemeClr val="tx1"/>
                          </a:solidFill>
                        </a:rPr>
                        <a:t>edición </a:t>
                      </a:r>
                      <a:endParaRPr lang="es-E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2" descr="C:\Documents and Settings\Lourdes\Escritorio\INFORME GESTION\Scribus\Fotos\panel solar\IMG_21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246" y="3882708"/>
            <a:ext cx="2843808" cy="213285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3" descr="\\Facu01\investigacion\investigacion\FotosdeInvestigación\2012\Robotica\iV_competenciaRobotica\robotica\22.jpg"/>
          <p:cNvPicPr>
            <a:picLocks noChangeAspect="1" noChangeArrowheads="1"/>
          </p:cNvPicPr>
          <p:nvPr/>
        </p:nvPicPr>
        <p:blipFill>
          <a:blip r:embed="rId5" cstate="print"/>
          <a:srcRect b="15361"/>
          <a:stretch>
            <a:fillRect/>
          </a:stretch>
        </p:blipFill>
        <p:spPr bwMode="auto">
          <a:xfrm>
            <a:off x="5435558" y="3882708"/>
            <a:ext cx="3779912" cy="2132856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0" y="142852"/>
            <a:ext cx="9501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latin typeface="Arial Narrow" pitchFamily="34" charset="0"/>
              </a:rPr>
              <a:t>FORMACIÓN DE INVESTIGADORES</a:t>
            </a:r>
            <a:endParaRPr lang="es-ES" sz="2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1438" t="38016" r="20641" b="10797"/>
          <a:stretch>
            <a:fillRect/>
          </a:stretch>
        </p:blipFill>
        <p:spPr bwMode="auto">
          <a:xfrm>
            <a:off x="306909" y="2036049"/>
            <a:ext cx="4985171" cy="2817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5 Rectángulo"/>
          <p:cNvSpPr/>
          <p:nvPr/>
        </p:nvSpPr>
        <p:spPr>
          <a:xfrm>
            <a:off x="539552" y="5009963"/>
            <a:ext cx="8136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200" b="1" dirty="0" smtClean="0"/>
              <a:t>70% de los profesores investigadores, ha accedido a formación especializada a través de programas dentro y fuera de la institución.</a:t>
            </a:r>
            <a:endParaRPr lang="es-ES" sz="2200" b="1" dirty="0"/>
          </a:p>
        </p:txBody>
      </p:sp>
      <p:sp>
        <p:nvSpPr>
          <p:cNvPr id="7" name="6 Rectángulo"/>
          <p:cNvSpPr/>
          <p:nvPr/>
        </p:nvSpPr>
        <p:spPr>
          <a:xfrm>
            <a:off x="1043608" y="1357298"/>
            <a:ext cx="35283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tx2"/>
                </a:solidFill>
                <a:latin typeface="Cambria" pitchFamily="18" charset="0"/>
              </a:rPr>
              <a:t>Total de Investigadores</a:t>
            </a:r>
            <a:endParaRPr lang="es-ES" sz="2000" b="1" dirty="0">
              <a:solidFill>
                <a:schemeClr val="tx2"/>
              </a:solidFill>
              <a:latin typeface="Cambria" pitchFamily="18" charset="0"/>
            </a:endParaRPr>
          </a:p>
        </p:txBody>
      </p:sp>
      <p:pic>
        <p:nvPicPr>
          <p:cNvPr id="8" name="Picture 2" descr="C:\Documents and Settings\Lourdes\Mis documentos\informeGestion\fotos\Investigacion\investigadores\2011-11-21 18.26.06.jpg"/>
          <p:cNvPicPr>
            <a:picLocks noChangeAspect="1" noChangeArrowheads="1"/>
          </p:cNvPicPr>
          <p:nvPr/>
        </p:nvPicPr>
        <p:blipFill>
          <a:blip r:embed="rId3" cstate="print"/>
          <a:srcRect l="256" t="36036" r="16216" b="6617"/>
          <a:stretch>
            <a:fillRect/>
          </a:stretch>
        </p:blipFill>
        <p:spPr bwMode="auto">
          <a:xfrm>
            <a:off x="5508104" y="1901424"/>
            <a:ext cx="3635896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3" descr="C:\Documents and Settings\Lourdes\Mis documentos\informeGestion\fotos\Investigacion\investigadores\IMG_2747.jpg"/>
          <p:cNvPicPr>
            <a:picLocks noChangeAspect="1" noChangeArrowheads="1"/>
          </p:cNvPicPr>
          <p:nvPr/>
        </p:nvPicPr>
        <p:blipFill>
          <a:blip r:embed="rId4" cstate="print"/>
          <a:srcRect t="37799" r="2898" b="7864"/>
          <a:stretch>
            <a:fillRect/>
          </a:stretch>
        </p:blipFill>
        <p:spPr bwMode="auto">
          <a:xfrm>
            <a:off x="5508104" y="3485601"/>
            <a:ext cx="3635896" cy="1525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0" y="142852"/>
            <a:ext cx="9501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Arial Narrow" pitchFamily="34" charset="0"/>
              </a:rPr>
              <a:t>ASESORES Y COORDINADORES DE LAS LÍNEAS DE INVESTIGACIÓN</a:t>
            </a:r>
            <a:endParaRPr lang="es-ES" sz="2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3" name="Picture 2" descr="C:\Documents and Settings\Lourdes\Escritorio\INFORME GESTION\Scribus\Fotos\pukal.jpg"/>
          <p:cNvPicPr>
            <a:picLocks noChangeAspect="1" noChangeArrowheads="1"/>
          </p:cNvPicPr>
          <p:nvPr/>
        </p:nvPicPr>
        <p:blipFill>
          <a:blip r:embed="rId2" cstate="print"/>
          <a:srcRect b="22564"/>
          <a:stretch>
            <a:fillRect/>
          </a:stretch>
        </p:blipFill>
        <p:spPr bwMode="auto">
          <a:xfrm>
            <a:off x="5940152" y="2423034"/>
            <a:ext cx="1728192" cy="2376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3" descr="C:\Documents and Settings\Lourdes\Escritorio\INFORME GESTION\Scribus\Fotos\baran1.jpg"/>
          <p:cNvPicPr>
            <a:picLocks noChangeAspect="1" noChangeArrowheads="1"/>
          </p:cNvPicPr>
          <p:nvPr/>
        </p:nvPicPr>
        <p:blipFill>
          <a:blip r:embed="rId3" cstate="print"/>
          <a:srcRect r="4167"/>
          <a:stretch>
            <a:fillRect/>
          </a:stretch>
        </p:blipFill>
        <p:spPr bwMode="auto">
          <a:xfrm>
            <a:off x="1619672" y="2423034"/>
            <a:ext cx="1656184" cy="23408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4" descr="C:\Documents and Settings\Lourdes\Mis documentos\informeGestion\fotos\Investigacion\investigadores\AlcidesMartine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7773" y="2423034"/>
            <a:ext cx="1658324" cy="23042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15 CuadroTexto"/>
          <p:cNvSpPr txBox="1"/>
          <p:nvPr/>
        </p:nvSpPr>
        <p:spPr>
          <a:xfrm>
            <a:off x="323528" y="1214422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tx2"/>
                </a:solidFill>
                <a:latin typeface="Cambria" pitchFamily="18" charset="0"/>
              </a:rPr>
              <a:t>Docentes categorizados, desde el 2011, por el Programa Nacional </a:t>
            </a:r>
          </a:p>
          <a:p>
            <a:pPr algn="ctr"/>
            <a:r>
              <a:rPr lang="es-ES" sz="2000" b="1" dirty="0" smtClean="0">
                <a:solidFill>
                  <a:schemeClr val="tx2"/>
                </a:solidFill>
                <a:latin typeface="Cambria" pitchFamily="18" charset="0"/>
              </a:rPr>
              <a:t>de Incentivo a Investigadores (PRONII)</a:t>
            </a:r>
            <a:endParaRPr lang="es-ES" sz="2000" b="1" dirty="0">
              <a:solidFill>
                <a:schemeClr val="tx2"/>
              </a:solidFill>
              <a:latin typeface="Cambria" pitchFamily="18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1331640" y="4871306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Nivel III, </a:t>
            </a:r>
          </a:p>
          <a:p>
            <a:pPr algn="ctr"/>
            <a:r>
              <a:rPr lang="es-ES" b="1" dirty="0" smtClean="0"/>
              <a:t>Ing. Dr. Benjamín Barán</a:t>
            </a:r>
            <a:endParaRPr lang="es-ES" b="1" dirty="0"/>
          </a:p>
        </p:txBody>
      </p:sp>
      <p:sp>
        <p:nvSpPr>
          <p:cNvPr id="18" name="17 CuadroTexto"/>
          <p:cNvSpPr txBox="1"/>
          <p:nvPr/>
        </p:nvSpPr>
        <p:spPr>
          <a:xfrm>
            <a:off x="3419872" y="4871306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Nivel I,</a:t>
            </a:r>
          </a:p>
          <a:p>
            <a:pPr algn="ctr"/>
            <a:r>
              <a:rPr lang="es-ES" b="1" dirty="0" smtClean="0"/>
              <a:t> Ing. </a:t>
            </a:r>
            <a:r>
              <a:rPr lang="es-ES" b="1" dirty="0" err="1" smtClean="0"/>
              <a:t>MSc.</a:t>
            </a:r>
            <a:r>
              <a:rPr lang="es-ES" b="1" dirty="0" smtClean="0"/>
              <a:t> Eustaquio Martínez</a:t>
            </a:r>
            <a:endParaRPr lang="es-ES" b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5724128" y="4943315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Candidato a Investigador, </a:t>
            </a:r>
          </a:p>
          <a:p>
            <a:pPr algn="ctr"/>
            <a:r>
              <a:rPr lang="es-ES" b="1" dirty="0" smtClean="0"/>
              <a:t>Lic. </a:t>
            </a:r>
            <a:r>
              <a:rPr lang="es-ES" b="1" dirty="0" err="1" smtClean="0"/>
              <a:t>MSc.</a:t>
            </a:r>
            <a:r>
              <a:rPr lang="es-ES" b="1" dirty="0" smtClean="0"/>
              <a:t> Alberto Rojas</a:t>
            </a:r>
            <a:endParaRPr lang="es-ES" b="1" dirty="0"/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6"/>
          <p:cNvSpPr>
            <a:spLocks noChangeArrowheads="1"/>
          </p:cNvSpPr>
          <p:nvPr/>
        </p:nvSpPr>
        <p:spPr bwMode="auto">
          <a:xfrm>
            <a:off x="3303588" y="1382713"/>
            <a:ext cx="18145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200" b="1" dirty="0">
                <a:solidFill>
                  <a:schemeClr val="tx2"/>
                </a:solidFill>
                <a:latin typeface="Arial Narrow" pitchFamily="34" charset="0"/>
              </a:rPr>
              <a:t>Misión</a:t>
            </a:r>
          </a:p>
        </p:txBody>
      </p:sp>
      <p:sp>
        <p:nvSpPr>
          <p:cNvPr id="14340" name="Rectangle 26"/>
          <p:cNvSpPr>
            <a:spLocks noChangeArrowheads="1"/>
          </p:cNvSpPr>
          <p:nvPr/>
        </p:nvSpPr>
        <p:spPr bwMode="auto">
          <a:xfrm>
            <a:off x="3384550" y="3789363"/>
            <a:ext cx="18145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200" b="1" dirty="0">
                <a:solidFill>
                  <a:schemeClr val="tx2"/>
                </a:solidFill>
                <a:latin typeface="Arial Narrow" pitchFamily="34" charset="0"/>
              </a:rPr>
              <a:t>Visión</a:t>
            </a:r>
          </a:p>
        </p:txBody>
      </p:sp>
      <p:sp>
        <p:nvSpPr>
          <p:cNvPr id="14341" name="Rectangle 23"/>
          <p:cNvSpPr>
            <a:spLocks noChangeArrowheads="1"/>
          </p:cNvSpPr>
          <p:nvPr/>
        </p:nvSpPr>
        <p:spPr bwMode="auto">
          <a:xfrm>
            <a:off x="1258888" y="4445000"/>
            <a:ext cx="5900737" cy="10715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/>
          <a:lstStyle/>
          <a:p>
            <a:pPr indent="-342900" algn="ctr">
              <a:spcBef>
                <a:spcPct val="20000"/>
              </a:spcBef>
              <a:buClr>
                <a:schemeClr val="folHlink"/>
              </a:buClr>
              <a:buSzPct val="60000"/>
            </a:pPr>
            <a:r>
              <a:rPr lang="es-ES" sz="2800">
                <a:solidFill>
                  <a:srgbClr val="000000"/>
                </a:solidFill>
                <a:latin typeface="Arial Narrow" pitchFamily="34" charset="0"/>
              </a:rPr>
              <a:t>Centro de formación tecnológica y científica con prestigio nacional e internacional</a:t>
            </a:r>
          </a:p>
        </p:txBody>
      </p:sp>
      <p:sp>
        <p:nvSpPr>
          <p:cNvPr id="14342" name="Rectangle 8"/>
          <p:cNvSpPr txBox="1">
            <a:spLocks noChangeArrowheads="1"/>
          </p:cNvSpPr>
          <p:nvPr/>
        </p:nvSpPr>
        <p:spPr bwMode="auto">
          <a:xfrm>
            <a:off x="0" y="71414"/>
            <a:ext cx="9501221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s-E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Misión y Visión Institucional</a:t>
            </a:r>
          </a:p>
        </p:txBody>
      </p:sp>
      <p:sp>
        <p:nvSpPr>
          <p:cNvPr id="14344" name="9 Rectángulo"/>
          <p:cNvSpPr>
            <a:spLocks noChangeArrowheads="1"/>
          </p:cNvSpPr>
          <p:nvPr/>
        </p:nvSpPr>
        <p:spPr bwMode="auto">
          <a:xfrm>
            <a:off x="571500" y="2116138"/>
            <a:ext cx="78581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s-ES" sz="2800" dirty="0">
                <a:latin typeface="Arial Narrow" pitchFamily="34" charset="0"/>
              </a:rPr>
              <a:t>Formar en valores, ciencias y técnicas para responder a los desafíos socio ambientales, a través de la investigación docencia y extensión.</a:t>
            </a: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27584" y="4686633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Ing. Dr. Carlos Cardozo</a:t>
            </a:r>
            <a:endParaRPr lang="es-ES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5868144" y="4662827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Ing. Dr. Enrique Chaparro</a:t>
            </a:r>
            <a:endParaRPr lang="es-ES" b="1" dirty="0"/>
          </a:p>
        </p:txBody>
      </p:sp>
      <p:pic>
        <p:nvPicPr>
          <p:cNvPr id="6" name="Picture 3" descr="C:\Documents and Settings\Lourdes\Escritorio\INFORME GESTION\Scribus\Fotos\inv\carnet.jpg"/>
          <p:cNvPicPr>
            <a:picLocks noChangeAspect="1" noChangeArrowheads="1"/>
          </p:cNvPicPr>
          <p:nvPr/>
        </p:nvPicPr>
        <p:blipFill>
          <a:blip r:embed="rId2" cstate="print"/>
          <a:srcRect l="7036" r="12059"/>
          <a:stretch>
            <a:fillRect/>
          </a:stretch>
        </p:blipFill>
        <p:spPr bwMode="auto">
          <a:xfrm>
            <a:off x="1259632" y="2214554"/>
            <a:ext cx="1656184" cy="2376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C:\Documents and Settings\Lourdes\Escritorio\INFORME GESTION\Scribus\Fotos\dres\SebastianArce.JPG"/>
          <p:cNvPicPr>
            <a:picLocks noChangeAspect="1" noChangeArrowheads="1"/>
          </p:cNvPicPr>
          <p:nvPr/>
        </p:nvPicPr>
        <p:blipFill>
          <a:blip r:embed="rId3" cstate="print"/>
          <a:srcRect l="10435" t="2923" r="9560"/>
          <a:stretch>
            <a:fillRect/>
          </a:stretch>
        </p:blipFill>
        <p:spPr bwMode="auto">
          <a:xfrm>
            <a:off x="3851920" y="2214554"/>
            <a:ext cx="1656184" cy="23917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 descr="C:\Documents and Settings\Lourdes\Escritorio\INFORME GESTION\Scribus\Fotos\inv\chaparro.jpg"/>
          <p:cNvPicPr>
            <a:picLocks noChangeAspect="1" noChangeArrowheads="1"/>
          </p:cNvPicPr>
          <p:nvPr/>
        </p:nvPicPr>
        <p:blipFill>
          <a:blip r:embed="rId4" cstate="print"/>
          <a:srcRect r="8374"/>
          <a:stretch>
            <a:fillRect/>
          </a:stretch>
        </p:blipFill>
        <p:spPr bwMode="auto">
          <a:xfrm>
            <a:off x="6300192" y="2214554"/>
            <a:ext cx="1656184" cy="2376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8 CuadroTexto"/>
          <p:cNvSpPr txBox="1"/>
          <p:nvPr/>
        </p:nvSpPr>
        <p:spPr>
          <a:xfrm>
            <a:off x="3491880" y="4662827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Ing. Dr. Sebastián Arce</a:t>
            </a:r>
            <a:endParaRPr lang="es-ES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0" y="142852"/>
            <a:ext cx="9501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Arial Narrow" pitchFamily="34" charset="0"/>
              </a:rPr>
              <a:t>ASESORES Y COORDINADORES DE LAS LÍNEAS DE INVESTIGACIÓN</a:t>
            </a:r>
            <a:endParaRPr lang="es-ES" sz="2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0700" t="37031" r="6250" b="25563"/>
          <a:stretch>
            <a:fillRect/>
          </a:stretch>
        </p:blipFill>
        <p:spPr bwMode="auto">
          <a:xfrm>
            <a:off x="251520" y="1857364"/>
            <a:ext cx="8598736" cy="290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4 Rectángulo"/>
          <p:cNvSpPr/>
          <p:nvPr/>
        </p:nvSpPr>
        <p:spPr>
          <a:xfrm>
            <a:off x="467544" y="5025715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Por resolución N° 162/2013 del  Consejo Directivo se formalizan las Políticas para el desarrollo de la Investigación en la institución.</a:t>
            </a:r>
            <a:endParaRPr lang="es-ES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0" y="142852"/>
            <a:ext cx="9501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latin typeface="Arial Narrow" pitchFamily="34" charset="0"/>
              </a:rPr>
              <a:t>POLÍTICAS DE INVESTIGACIÓN</a:t>
            </a:r>
            <a:endParaRPr lang="es-ES" sz="2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0" y="142852"/>
            <a:ext cx="9501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Arial Narrow" pitchFamily="34" charset="0"/>
              </a:rPr>
              <a:t>ORGANIGRAMA DE ÁREAS, LÍNEAS Y PROGRAMAS DE INVESTIGACIÓN</a:t>
            </a:r>
            <a:endParaRPr lang="es-ES" sz="2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532" t="12422" r="2184" b="9813"/>
          <a:stretch>
            <a:fillRect/>
          </a:stretch>
        </p:blipFill>
        <p:spPr bwMode="auto">
          <a:xfrm>
            <a:off x="467544" y="1000108"/>
            <a:ext cx="8064896" cy="4778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3491880" y="4786322"/>
            <a:ext cx="374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0000FF"/>
                </a:solidFill>
                <a:latin typeface="Arial Black" pitchFamily="34" charset="0"/>
              </a:rPr>
              <a:t>82 proyectos desarrollados</a:t>
            </a:r>
            <a:endParaRPr lang="es-ES" sz="32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3528" y="4959252"/>
            <a:ext cx="4392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00FF"/>
                </a:solidFill>
              </a:rPr>
              <a:t>283 trabajos publicados en revistas y eventos especializados nacionales e internacionales.</a:t>
            </a:r>
            <a:endParaRPr lang="es-ES" sz="2400" b="1" dirty="0">
              <a:solidFill>
                <a:srgbClr val="0000FF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0" y="714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latin typeface="Arial Narrow" pitchFamily="34" charset="0"/>
              </a:rPr>
              <a:t>PUBLICACIONES CIENTÍFICAS</a:t>
            </a:r>
            <a:endParaRPr lang="es-ES" sz="2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004048" y="5178853"/>
            <a:ext cx="4032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latin typeface="Cambria" pitchFamily="18" charset="0"/>
              </a:rPr>
              <a:t>Distribución porcentual de publicaciones científicas anuales</a:t>
            </a:r>
            <a:endParaRPr lang="es-ES" sz="2000" b="1" dirty="0">
              <a:latin typeface="Cambria" pitchFamily="18" charset="0"/>
            </a:endParaRPr>
          </a:p>
        </p:txBody>
      </p:sp>
      <p:pic>
        <p:nvPicPr>
          <p:cNvPr id="7" name="Picture 8" descr="C:\Documents and Settings\Lourdes\Escritorio\INFORME GESTION\Scribus\Fotos\inv_presentacion\DSC00436.JPG"/>
          <p:cNvPicPr>
            <a:picLocks noChangeAspect="1" noChangeArrowheads="1"/>
          </p:cNvPicPr>
          <p:nvPr/>
        </p:nvPicPr>
        <p:blipFill>
          <a:blip r:embed="rId2" cstate="print"/>
          <a:srcRect l="11107" t="2115" r="27846"/>
          <a:stretch>
            <a:fillRect/>
          </a:stretch>
        </p:blipFill>
        <p:spPr bwMode="auto">
          <a:xfrm>
            <a:off x="0" y="1650461"/>
            <a:ext cx="2754363" cy="331236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18083" t="24235" r="24332" b="11782"/>
          <a:stretch>
            <a:fillRect/>
          </a:stretch>
        </p:blipFill>
        <p:spPr bwMode="auto">
          <a:xfrm>
            <a:off x="4860032" y="1650459"/>
            <a:ext cx="4283968" cy="352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9" descr="\\Facu01\investigacion\investigacion\gestion administrativa\PLAN_OPERATIVO\2013\fotos_DINV\presentacionINV\pa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93100" y="3048014"/>
            <a:ext cx="3036090" cy="2024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4965" t="25391" r="24161" b="25391"/>
          <a:stretch>
            <a:fillRect/>
          </a:stretch>
        </p:blipFill>
        <p:spPr bwMode="auto">
          <a:xfrm>
            <a:off x="5171106" y="3912535"/>
            <a:ext cx="4009407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4 CuadroTexto"/>
          <p:cNvSpPr txBox="1"/>
          <p:nvPr/>
        </p:nvSpPr>
        <p:spPr>
          <a:xfrm>
            <a:off x="0" y="119698"/>
            <a:ext cx="9501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latin typeface="Arial Narrow" pitchFamily="34" charset="0"/>
              </a:rPr>
              <a:t>PREMIOS  OBTENIDOS</a:t>
            </a:r>
            <a:endParaRPr lang="es-ES" sz="28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27852" t="26375" r="24160" b="27360"/>
          <a:stretch>
            <a:fillRect/>
          </a:stretch>
        </p:blipFill>
        <p:spPr bwMode="auto">
          <a:xfrm>
            <a:off x="0" y="1032216"/>
            <a:ext cx="2850109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7" name="6 Rectángulo"/>
          <p:cNvSpPr/>
          <p:nvPr/>
        </p:nvSpPr>
        <p:spPr>
          <a:xfrm>
            <a:off x="2843808" y="1464264"/>
            <a:ext cx="6300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 smtClean="0"/>
              <a:t>La producción de alumnos y docentes investigadores de la FPUNE, a lo largo del periodo 2004-2013, permite la obtención de importantes premios por trabajos presentados en eventos internacionales.</a:t>
            </a:r>
            <a:endParaRPr lang="es-ES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39492" t="35789" r="13997" b="18672"/>
          <a:stretch>
            <a:fillRect/>
          </a:stretch>
        </p:blipFill>
        <p:spPr bwMode="auto">
          <a:xfrm>
            <a:off x="2843808" y="3912535"/>
            <a:ext cx="277180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0" name="9 CuadroTexto"/>
          <p:cNvSpPr txBox="1"/>
          <p:nvPr/>
        </p:nvSpPr>
        <p:spPr>
          <a:xfrm flipH="1">
            <a:off x="2843808" y="2616392"/>
            <a:ext cx="6300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itchFamily="49" charset="0"/>
              <a:buChar char="o"/>
            </a:pPr>
            <a:r>
              <a:rPr lang="es-ES" sz="2000" b="1" dirty="0" smtClean="0">
                <a:solidFill>
                  <a:srgbClr val="0000FF"/>
                </a:solidFill>
              </a:rPr>
              <a:t>5 premiaciones dentro de las Jornadas de Jóvenes Investigadores de la AUGM.</a:t>
            </a:r>
          </a:p>
          <a:p>
            <a:pPr marL="342900" indent="-342900">
              <a:buFont typeface="Courier New" pitchFamily="49" charset="0"/>
              <a:buChar char="o"/>
            </a:pPr>
            <a:r>
              <a:rPr lang="es-ES" sz="2000" b="1" dirty="0" smtClean="0">
                <a:solidFill>
                  <a:srgbClr val="0000FF"/>
                </a:solidFill>
              </a:rPr>
              <a:t>5 premiaciones en Olimpiadas de Robótica en el marco del Congreso Latinoamericano de Software Libre.</a:t>
            </a:r>
          </a:p>
        </p:txBody>
      </p:sp>
      <p:pic>
        <p:nvPicPr>
          <p:cNvPr id="11" name="Picture 68" descr="\\Facu01\investigacion\investigacion\gestion administrativa\PLAN_OPERATIVO\2013\fotos_DINV\presentacionINV\sepope.JPG"/>
          <p:cNvPicPr>
            <a:picLocks noChangeAspect="1" noChangeArrowheads="1"/>
          </p:cNvPicPr>
          <p:nvPr/>
        </p:nvPicPr>
        <p:blipFill>
          <a:blip r:embed="rId5"/>
          <a:srcRect l="6818" r="29545"/>
          <a:stretch>
            <a:fillRect/>
          </a:stretch>
        </p:blipFill>
        <p:spPr bwMode="auto">
          <a:xfrm>
            <a:off x="0" y="3357562"/>
            <a:ext cx="2545789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Lourdes\Escritorio\INFORME GESTION\Scribus\Fotos\tapa\Nueva carpeta\2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357298"/>
            <a:ext cx="2664296" cy="3763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4 CuadroTexto"/>
          <p:cNvSpPr txBox="1"/>
          <p:nvPr/>
        </p:nvSpPr>
        <p:spPr>
          <a:xfrm>
            <a:off x="0" y="142852"/>
            <a:ext cx="9501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latin typeface="Cambria" pitchFamily="18" charset="0"/>
              </a:rPr>
              <a:t>REVISTA FPUNE SCIENTIFIC</a:t>
            </a:r>
            <a:endParaRPr lang="es-ES" sz="28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6" name="Picture 2" descr="\\Facu01\investigacion\investigacion\Recuperados-26-06-12\REVISTAS CIENTIFICAS\REGISTRODELAUTOR\revista2010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4901" y="1357299"/>
            <a:ext cx="2721595" cy="3744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6 CuadroTexto"/>
          <p:cNvSpPr txBox="1"/>
          <p:nvPr/>
        </p:nvSpPr>
        <p:spPr>
          <a:xfrm flipH="1">
            <a:off x="2771800" y="1362230"/>
            <a:ext cx="3528392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Courier New" pitchFamily="49" charset="0"/>
              <a:buChar char="o"/>
            </a:pPr>
            <a:r>
              <a:rPr lang="es-ES" b="1" dirty="0" smtClean="0">
                <a:solidFill>
                  <a:srgbClr val="0000FF"/>
                </a:solidFill>
              </a:rPr>
              <a:t>Ocho ediciones impresas publicadas en forma anual, actualmente en proceso de indexación.</a:t>
            </a:r>
          </a:p>
          <a:p>
            <a:pPr marL="342900" indent="-342900" algn="just">
              <a:buFont typeface="Courier New" pitchFamily="49" charset="0"/>
              <a:buChar char="o"/>
            </a:pPr>
            <a:endParaRPr lang="es-ES" sz="1050" b="1" dirty="0" smtClean="0">
              <a:solidFill>
                <a:srgbClr val="0000FF"/>
              </a:solidFill>
            </a:endParaRPr>
          </a:p>
          <a:p>
            <a:pPr marL="342900" indent="-342900" algn="just">
              <a:buFont typeface="Courier New" pitchFamily="49" charset="0"/>
              <a:buChar char="o"/>
            </a:pPr>
            <a:r>
              <a:rPr lang="es-ES" b="1" dirty="0" smtClean="0">
                <a:solidFill>
                  <a:srgbClr val="0000FF"/>
                </a:solidFill>
              </a:rPr>
              <a:t>Desde el 2010 la revista lleva el nombre de “FPUNE </a:t>
            </a:r>
            <a:r>
              <a:rPr lang="es-ES" b="1" dirty="0" err="1" smtClean="0">
                <a:solidFill>
                  <a:srgbClr val="0000FF"/>
                </a:solidFill>
              </a:rPr>
              <a:t>Scientific</a:t>
            </a:r>
            <a:r>
              <a:rPr lang="es-ES" b="1" dirty="0" smtClean="0">
                <a:solidFill>
                  <a:srgbClr val="0000FF"/>
                </a:solidFill>
              </a:rPr>
              <a:t>” con número de publicación seriada ISSN (ISSN: 2222-2286).</a:t>
            </a:r>
          </a:p>
          <a:p>
            <a:pPr marL="342900" indent="-342900" algn="just">
              <a:buFont typeface="Courier New" pitchFamily="49" charset="0"/>
              <a:buChar char="o"/>
            </a:pPr>
            <a:endParaRPr lang="es-ES" sz="1050" b="1" dirty="0" smtClean="0">
              <a:solidFill>
                <a:srgbClr val="0000FF"/>
              </a:solidFill>
            </a:endParaRPr>
          </a:p>
          <a:p>
            <a:pPr marL="342900" indent="-342900" algn="just">
              <a:buFont typeface="Courier New" pitchFamily="49" charset="0"/>
              <a:buChar char="o"/>
            </a:pPr>
            <a:r>
              <a:rPr lang="es-ES" b="1" dirty="0" smtClean="0">
                <a:solidFill>
                  <a:srgbClr val="0000FF"/>
                </a:solidFill>
              </a:rPr>
              <a:t>A partir de la 5ta. Edición, la revista FPUNE </a:t>
            </a:r>
            <a:r>
              <a:rPr lang="es-ES" b="1" dirty="0" err="1" smtClean="0">
                <a:solidFill>
                  <a:srgbClr val="0000FF"/>
                </a:solidFill>
              </a:rPr>
              <a:t>Scientific</a:t>
            </a:r>
            <a:r>
              <a:rPr lang="es-ES" b="1" dirty="0" smtClean="0">
                <a:solidFill>
                  <a:srgbClr val="0000FF"/>
                </a:solidFill>
              </a:rPr>
              <a:t> cuenta con el Registro Nacional del Autor – MIC.</a:t>
            </a: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Título"/>
          <p:cNvSpPr>
            <a:spLocks noGrp="1"/>
          </p:cNvSpPr>
          <p:nvPr>
            <p:ph type="title"/>
          </p:nvPr>
        </p:nvSpPr>
        <p:spPr>
          <a:xfrm>
            <a:off x="628680" y="2714620"/>
            <a:ext cx="8229600" cy="1143000"/>
          </a:xfrm>
        </p:spPr>
        <p:txBody>
          <a:bodyPr>
            <a:noAutofit/>
          </a:bodyPr>
          <a:lstStyle/>
          <a:p>
            <a:r>
              <a:rPr lang="es-PY" sz="8000" b="1" dirty="0" smtClean="0">
                <a:ln w="31550" cmpd="sng">
                  <a:noFill/>
                  <a:prstDash val="solid"/>
                </a:ln>
                <a:solidFill>
                  <a:schemeClr val="tx2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Extensión </a:t>
            </a: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00034" y="1071546"/>
            <a:ext cx="88800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Y" sz="5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Planificación para Extensión </a:t>
            </a:r>
          </a:p>
          <a:p>
            <a:pPr algn="ctr"/>
            <a:r>
              <a:rPr lang="es-PY" sz="5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desde salas de aulas</a:t>
            </a:r>
          </a:p>
        </p:txBody>
      </p:sp>
      <p:pic>
        <p:nvPicPr>
          <p:cNvPr id="5" name="Picture 2" descr="\\facu01\Planificacion\Planific08\FOTOS\FOTOS 2013\2013-08-08 REUNION DE COORDINADORES\2013-08-08 16.11.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000372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\\facu01\Planificacion\Planific08\FOTOS\FOTOS 2013\2013-08-08 REUNION DE COORDINADORES\2013-08-08 16.11.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928934"/>
            <a:ext cx="4381360" cy="3286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71472" y="2143116"/>
            <a:ext cx="875444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5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Fortalecimiento de Vínculos </a:t>
            </a:r>
          </a:p>
          <a:p>
            <a:pPr algn="ctr"/>
            <a:r>
              <a:rPr lang="es-ES_tradnl" sz="5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de la Facultad Politécnica </a:t>
            </a:r>
          </a:p>
          <a:p>
            <a:pPr algn="ctr"/>
            <a:r>
              <a:rPr lang="es-ES_tradnl" sz="5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con empresas privadas</a:t>
            </a:r>
            <a:endParaRPr lang="es-PY" sz="5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uillermo\Desktop\microsof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00372"/>
            <a:ext cx="5798741" cy="349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Users\Laura\Desktop\oracle y lup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5335" y="714356"/>
            <a:ext cx="5228665" cy="2928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7 CuadroTexto"/>
          <p:cNvSpPr txBox="1"/>
          <p:nvPr/>
        </p:nvSpPr>
        <p:spPr>
          <a:xfrm>
            <a:off x="1500166" y="2071678"/>
            <a:ext cx="65497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smtClean="0">
                <a:ln w="31550" cmpd="sng">
                  <a:noFill/>
                  <a:prstDash val="solid"/>
                </a:ln>
                <a:solidFill>
                  <a:schemeClr val="tx2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Alianzas Estratégicas</a:t>
            </a:r>
            <a:endParaRPr lang="es-PY" sz="6000" b="1" dirty="0" smtClean="0">
              <a:ln w="31550" cmpd="sng">
                <a:noFill/>
                <a:prstDash val="solid"/>
              </a:ln>
              <a:solidFill>
                <a:schemeClr val="tx2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63263683"/>
              </p:ext>
            </p:extLst>
          </p:nvPr>
        </p:nvGraphicFramePr>
        <p:xfrm>
          <a:off x="571472" y="892650"/>
          <a:ext cx="7929618" cy="5272902"/>
        </p:xfrm>
        <a:graphic>
          <a:graphicData uri="http://schemas.openxmlformats.org/drawingml/2006/table">
            <a:tbl>
              <a:tblPr/>
              <a:tblGrid>
                <a:gridCol w="2223968"/>
                <a:gridCol w="5705650"/>
              </a:tblGrid>
              <a:tr h="6254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2400" b="1" kern="12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Ejes Estratégicos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2400" b="1" kern="12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Objetivos Estratégicos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</a:tr>
              <a:tr h="10805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Y" sz="2000" b="1" kern="120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2000" b="1" kern="120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FORMACIÓN</a:t>
                      </a:r>
                      <a:endParaRPr lang="es-PY" sz="2000" b="1" kern="120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OE 1:</a:t>
                      </a:r>
                      <a:r>
                        <a:rPr lang="es-ES" sz="16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Contar con docentes de alto nivel de formación – Master y PHD con dedicación a tiempo completo.</a:t>
                      </a:r>
                      <a:endParaRPr lang="es-PY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OE 2</a:t>
                      </a:r>
                      <a:r>
                        <a:rPr lang="es-ES" sz="16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:</a:t>
                      </a:r>
                      <a:r>
                        <a:rPr lang="es-ES" sz="16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Ofrecer carreras con currículo que respondan a las necesidades emergentes en la sociedad.</a:t>
                      </a:r>
                      <a:endParaRPr lang="es-PY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81037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kern="12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INVESTIGACIÓN, DESARROLLO E INNOVACION</a:t>
                      </a:r>
                      <a:endParaRPr lang="es-PY" sz="2000" b="1" kern="120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OE 3: </a:t>
                      </a:r>
                      <a:r>
                        <a:rPr lang="es-ES" sz="16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Desarrollar en la UNE una cultura de investigación.</a:t>
                      </a:r>
                      <a:endParaRPr lang="es-PY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OE 4: </a:t>
                      </a:r>
                      <a:r>
                        <a:rPr lang="es-ES" sz="16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Posicionar nacional e internacionalmente a la UNE a través de trabajos de investigación.</a:t>
                      </a:r>
                      <a:endParaRPr lang="es-PY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35062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Y" sz="2000" b="1" kern="120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Y" sz="2000" b="1" kern="1200" dirty="0" smtClean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2000" b="1" kern="120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EXTENSIÓN</a:t>
                      </a:r>
                      <a:endParaRPr lang="es-PY" sz="2000" b="1" kern="120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OE 5: </a:t>
                      </a:r>
                      <a:r>
                        <a:rPr lang="es-ES" sz="16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Promover la transferencia de conocimientos y resultados de investigaciones generados en la UNE a la sociedad.</a:t>
                      </a:r>
                      <a:endParaRPr lang="es-PY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OE 6: </a:t>
                      </a:r>
                      <a:r>
                        <a:rPr lang="es-ES" sz="16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Implementar líneas de acción social que comprometan a todos los estamentos de la UNE que contribuyan a mejorar la calidad de vida de la sociedad.</a:t>
                      </a:r>
                      <a:endParaRPr lang="es-PY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0805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Y" sz="2000" b="1" kern="120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2000" b="1" kern="1200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GESTIÓN </a:t>
                      </a:r>
                      <a:r>
                        <a:rPr lang="es-PY" sz="2000" b="1" kern="120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DE CALIDAD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OE 7: </a:t>
                      </a:r>
                      <a:r>
                        <a:rPr lang="es-ES" sz="16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Desarrollar y fortalecer los procesos de gestión académica, administrativa, de investigación y de extensión.</a:t>
                      </a:r>
                      <a:endParaRPr lang="es-PY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OE 8: </a:t>
                      </a:r>
                      <a:r>
                        <a:rPr lang="es-ES" sz="1600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Asegurar la calidad educativa conforme a los estándares establecidos a nivel nacional e internacional.</a:t>
                      </a:r>
                      <a:endParaRPr lang="es-PY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15383" name="Rectangle 8"/>
          <p:cNvSpPr txBox="1">
            <a:spLocks noChangeArrowheads="1"/>
          </p:cNvSpPr>
          <p:nvPr/>
        </p:nvSpPr>
        <p:spPr bwMode="auto">
          <a:xfrm>
            <a:off x="0" y="71414"/>
            <a:ext cx="957266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s-PY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Plan Estratégico UNE 2012 - 2016</a:t>
            </a:r>
            <a:endParaRPr lang="es-E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825334" y="857232"/>
            <a:ext cx="8064896" cy="1685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dirty="0" smtClean="0"/>
              <a:t>La Facultad Politécnica a lo largo del periodo 2004 - 2013, promueve la transferencia de conocimientos y resultados generados a la sociedad. Para este efecto implementa vías de comunicación del conocimiento y líneas de acción social comprometiendo a todos sus estamentos en la contribución para mejorar la calidad de vida de la sociedad.</a:t>
            </a:r>
            <a:endParaRPr lang="es-ES" sz="2000" b="1" dirty="0"/>
          </a:p>
        </p:txBody>
      </p:sp>
      <p:pic>
        <p:nvPicPr>
          <p:cNvPr id="5" name="Picture 4" descr="\\Facu01\Audiovisual\FOTOS 2013\2013-10-25 INTERNET PARA PADRES Y MADRES\IMG-20131025-071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82" y="2945464"/>
            <a:ext cx="3995936" cy="2996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6" descr="C:\Documents and Settings\Lourdes\Escritorio\aul.jpg"/>
          <p:cNvPicPr>
            <a:picLocks noChangeAspect="1" noChangeArrowheads="1"/>
          </p:cNvPicPr>
          <p:nvPr/>
        </p:nvPicPr>
        <p:blipFill>
          <a:blip r:embed="rId3" cstate="print"/>
          <a:srcRect r="27691" b="905"/>
          <a:stretch>
            <a:fillRect/>
          </a:stretch>
        </p:blipFill>
        <p:spPr bwMode="auto">
          <a:xfrm>
            <a:off x="6513967" y="2945464"/>
            <a:ext cx="2915817" cy="29969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7" descr="C:\Documents and Settings\Lourdes\Escritorio\IMG_7528.jpg"/>
          <p:cNvPicPr>
            <a:picLocks noChangeAspect="1" noChangeArrowheads="1"/>
          </p:cNvPicPr>
          <p:nvPr/>
        </p:nvPicPr>
        <p:blipFill>
          <a:blip r:embed="rId4" cstate="print"/>
          <a:srcRect t="1905" b="18801"/>
          <a:stretch>
            <a:fillRect/>
          </a:stretch>
        </p:blipFill>
        <p:spPr bwMode="auto">
          <a:xfrm>
            <a:off x="3921678" y="2945464"/>
            <a:ext cx="2834680" cy="2996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57926" y="2786058"/>
            <a:ext cx="83575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Y" sz="7200" b="1" dirty="0" smtClean="0">
                <a:ln w="31550" cmpd="sng">
                  <a:noFill/>
                  <a:prstDash val="solid"/>
                </a:ln>
                <a:solidFill>
                  <a:schemeClr val="tx2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CAPACITACIONES</a:t>
            </a: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facu01\Actividades\2014\DEXT\05-Mayo\13\CLAUSURA DE INTERNET PARA FUNCIONARIOS\IMG_74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000108"/>
            <a:ext cx="4500594" cy="3357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\\facu01\Actividades\2014\DEXT\05-Mayo\13\CLAUSURA DE INTERNET PARA FUNCIONARIOS\IMG_74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2754" y="1000108"/>
            <a:ext cx="5043382" cy="3362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CuadroTexto"/>
          <p:cNvSpPr txBox="1"/>
          <p:nvPr/>
        </p:nvSpPr>
        <p:spPr>
          <a:xfrm>
            <a:off x="2285984" y="4572008"/>
            <a:ext cx="49977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Y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Curso Básico de Informática </a:t>
            </a:r>
          </a:p>
          <a:p>
            <a:pPr algn="ctr"/>
            <a:r>
              <a:rPr lang="es-PY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para personal de </a:t>
            </a:r>
          </a:p>
          <a:p>
            <a:pPr algn="ctr"/>
            <a:r>
              <a:rPr lang="es-PY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Servicios Generales</a:t>
            </a: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facu01\Planificacion\Planific08\FOTOS\FOTOS 2013\2013_06_17 AULA CLICK EDICIÓN I 2013\CLAUSURA AULA CLICK (5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24" y="1357322"/>
            <a:ext cx="6215070" cy="414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9 Rectángulo"/>
          <p:cNvSpPr>
            <a:spLocks noChangeArrowheads="1"/>
          </p:cNvSpPr>
          <p:nvPr/>
        </p:nvSpPr>
        <p:spPr bwMode="auto">
          <a:xfrm>
            <a:off x="214282" y="1345718"/>
            <a:ext cx="2500342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2200" b="1" i="1" dirty="0" smtClean="0">
                <a:latin typeface="Times New Roman" pitchFamily="18" charset="0"/>
                <a:cs typeface="Times New Roman" pitchFamily="18" charset="0"/>
              </a:rPr>
              <a:t>Informática básica dirigido a alumnos del 7mo y 8vo grado de Educación Escolar Básica, utilizando como mecanismos de aprendizaje, técnicas dinámicas con materiales ajustados al entorno. </a:t>
            </a:r>
            <a:endParaRPr lang="es-ES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-32" y="214290"/>
            <a:ext cx="95012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Y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Curso de Capacitación en Informática “Aula </a:t>
            </a:r>
            <a:r>
              <a:rPr lang="es-PY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Click</a:t>
            </a:r>
            <a:r>
              <a:rPr lang="es-PY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”</a:t>
            </a:r>
            <a:endParaRPr lang="es-PY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facu01\Planificacion\Planific08\FOTOS\FOTOS 2013\2013-09-09 AULA CLICK - CREACIÓN DE PÁGINA WEB\2013-09-10 AULA CLICK - CREACIÓN DE PÁGINA WEB\IMG-20130910-064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1214446"/>
            <a:ext cx="5619757" cy="4214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CuadroTexto"/>
          <p:cNvSpPr txBox="1"/>
          <p:nvPr/>
        </p:nvSpPr>
        <p:spPr>
          <a:xfrm>
            <a:off x="-71419" y="129581"/>
            <a:ext cx="95726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Y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Aula </a:t>
            </a:r>
            <a:r>
              <a:rPr lang="es-PY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Click</a:t>
            </a:r>
            <a:r>
              <a:rPr lang="es-PY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– Creación de Página Web</a:t>
            </a:r>
            <a:endParaRPr lang="es-PY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9 Rectángulo"/>
          <p:cNvSpPr>
            <a:spLocks noChangeArrowheads="1"/>
          </p:cNvSpPr>
          <p:nvPr/>
        </p:nvSpPr>
        <p:spPr bwMode="auto">
          <a:xfrm>
            <a:off x="500034" y="1078602"/>
            <a:ext cx="2500330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PY" sz="2200" b="1" i="1" dirty="0" smtClean="0">
                <a:latin typeface="Times New Roman" pitchFamily="18" charset="0"/>
                <a:cs typeface="Times New Roman" pitchFamily="18" charset="0"/>
              </a:rPr>
              <a:t> Tiene como objetivo introducir a alumnos del 2do y 3er año de la media en la creación de páginas web de forma práctica, conociendo los fundamentos, </a:t>
            </a:r>
          </a:p>
          <a:p>
            <a:pPr algn="ctr"/>
            <a:r>
              <a:rPr lang="es-PY" sz="2200" b="1" i="1" dirty="0" smtClean="0">
                <a:latin typeface="Times New Roman" pitchFamily="18" charset="0"/>
                <a:cs typeface="Times New Roman" pitchFamily="18" charset="0"/>
              </a:rPr>
              <a:t>estándares y las prácticas más sencillas para realizar esta tarea.</a:t>
            </a:r>
            <a:endParaRPr lang="es-ES" sz="2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" y="142852"/>
            <a:ext cx="95012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Y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CADOTIC</a:t>
            </a:r>
            <a:endParaRPr lang="es-PY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Picture 2" descr="\\facu01\Extension\ARCHIVO\CURSOS\CADOTIC\CADOTIC 2013\FOTOS CADOTIC 2013 PRIMERA EDICIÓN\IMG_0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285860"/>
            <a:ext cx="5715008" cy="4286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9 Rectángulo"/>
          <p:cNvSpPr>
            <a:spLocks noChangeArrowheads="1"/>
          </p:cNvSpPr>
          <p:nvPr/>
        </p:nvSpPr>
        <p:spPr bwMode="auto">
          <a:xfrm>
            <a:off x="285720" y="1500174"/>
            <a:ext cx="2500330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PY" sz="2200" b="1" i="1" dirty="0" smtClean="0">
                <a:latin typeface="Times New Roman" pitchFamily="18" charset="0"/>
                <a:cs typeface="Times New Roman" pitchFamily="18" charset="0"/>
              </a:rPr>
              <a:t>Capacitación orientada a docentes de colegios públicos de la zona a fin de contribuir a la formación tecnológica de los mismos mediante la informática educativa. </a:t>
            </a:r>
            <a:endParaRPr lang="es-ES" sz="2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142852"/>
            <a:ext cx="94297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Y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Curso de Electricidad Básica</a:t>
            </a:r>
            <a:endParaRPr lang="es-PY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Picture 2" descr="\\facu01\Planificacion\Planific08\FOTOS\FOTOS 2013\2013_08_05 Electricidad Domiciliari Bomberos\2013_07_06 Electricidad_basica_bomberos\IMG-20130723-WA0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5809" y="1357298"/>
            <a:ext cx="5518157" cy="4138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9 Rectángulo"/>
          <p:cNvSpPr>
            <a:spLocks noChangeArrowheads="1"/>
          </p:cNvSpPr>
          <p:nvPr/>
        </p:nvSpPr>
        <p:spPr bwMode="auto">
          <a:xfrm>
            <a:off x="285720" y="1428736"/>
            <a:ext cx="2643188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PY" sz="2000" b="1" i="1" dirty="0" smtClean="0">
                <a:latin typeface="Times New Roman" pitchFamily="18" charset="0"/>
                <a:cs typeface="Times New Roman" pitchFamily="18" charset="0"/>
              </a:rPr>
              <a:t>Capacitación en el manejo adecuado de las conexiones eléctricas domiciliarias. </a:t>
            </a:r>
          </a:p>
          <a:p>
            <a:pPr algn="ctr"/>
            <a:r>
              <a:rPr lang="es-PY" sz="2000" b="1" i="1" dirty="0" smtClean="0">
                <a:latin typeface="Times New Roman" pitchFamily="18" charset="0"/>
                <a:cs typeface="Times New Roman" pitchFamily="18" charset="0"/>
              </a:rPr>
              <a:t>Este año se trabajará con la Dirección de Extensión de la Facultad de Ciencias de la Salud, quienes inscribirán a padres de familia de la ciudad de Minga Guazú.</a:t>
            </a:r>
            <a:endParaRPr lang="es-ES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0" y="71414"/>
            <a:ext cx="95012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latin typeface="Cambria" pitchFamily="18" charset="0"/>
              </a:rPr>
              <a:t>ENCUENTRO CIENTÍFICO TECNOLÓGICO</a:t>
            </a:r>
            <a:endParaRPr lang="es-ES" sz="28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-71470" y="1214422"/>
            <a:ext cx="96441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00FF"/>
                </a:solidFill>
              </a:rPr>
              <a:t>Nueve ediciones del año 2004 al 2013 del Encuentro Científico Tecnológico</a:t>
            </a:r>
            <a:endParaRPr lang="es-ES" sz="2400" b="1" dirty="0">
              <a:solidFill>
                <a:srgbClr val="0000FF"/>
              </a:solidFill>
            </a:endParaRPr>
          </a:p>
        </p:txBody>
      </p:sp>
      <p:pic>
        <p:nvPicPr>
          <p:cNvPr id="5" name="Picture 2" descr="\\Facu01\Audiovisual\ARCHIVO\FOTOS 2012\2012_10_08 ECT\DEMOSTRACIONES\DSCN34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864205"/>
            <a:ext cx="2808312" cy="2088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\\Facu01\Audiovisual\ARCHIVO\FOTOS 2012\2012_10_08 ECT\FOROS ECT\IMG_7966.JPG"/>
          <p:cNvPicPr>
            <a:picLocks noChangeAspect="1" noChangeArrowheads="1"/>
          </p:cNvPicPr>
          <p:nvPr/>
        </p:nvPicPr>
        <p:blipFill>
          <a:blip r:embed="rId3" cstate="print"/>
          <a:srcRect t="16622" r="8220"/>
          <a:stretch>
            <a:fillRect/>
          </a:stretch>
        </p:blipFill>
        <p:spPr bwMode="auto">
          <a:xfrm>
            <a:off x="3131840" y="4168460"/>
            <a:ext cx="2808312" cy="17008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\\Facu01\Audiovisual\ARCHIVO\FOTOS 2012\2012_10_08 ECT\FOROS ECT\DSC_0035.JPG"/>
          <p:cNvPicPr>
            <a:picLocks noChangeAspect="1" noChangeArrowheads="1"/>
          </p:cNvPicPr>
          <p:nvPr/>
        </p:nvPicPr>
        <p:blipFill>
          <a:blip r:embed="rId4" cstate="print"/>
          <a:srcRect r="4883" b="12294"/>
          <a:stretch>
            <a:fillRect/>
          </a:stretch>
        </p:blipFill>
        <p:spPr bwMode="auto">
          <a:xfrm>
            <a:off x="38205" y="4160208"/>
            <a:ext cx="2805604" cy="17364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5" descr="\\Facu01\investigacion\investigacion\ECT\ECT2010\foto ECT2010\25 de octubre de 2010\IMG_71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55844" y="1864205"/>
            <a:ext cx="2784309" cy="2088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6" descr="\\Facu01\investigacion\investigacion\ECT\ECT2010\foto ECT2010\25 de octubre de 2010\IMG_72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99" y="1864205"/>
            <a:ext cx="2784309" cy="2088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\\Facu01\investigacion\investigacion\ECT\2013\ect20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44409" y="5320589"/>
            <a:ext cx="840731" cy="548680"/>
          </a:xfrm>
          <a:prstGeom prst="rect">
            <a:avLst/>
          </a:prstGeom>
          <a:noFill/>
        </p:spPr>
      </p:pic>
      <p:pic>
        <p:nvPicPr>
          <p:cNvPr id="11" name="Picture 2" descr="\\Facu01\investigacion\investigacion\ECT\ECT 2005\log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4024445"/>
            <a:ext cx="936104" cy="594580"/>
          </a:xfrm>
          <a:prstGeom prst="rect">
            <a:avLst/>
          </a:prstGeom>
          <a:noFill/>
        </p:spPr>
      </p:pic>
      <p:pic>
        <p:nvPicPr>
          <p:cNvPr id="12" name="Picture 3" descr="\\Facu01\investigacion\investigacion\ECT\ECT 2006\logo200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4288" y="4024444"/>
            <a:ext cx="936000" cy="594813"/>
          </a:xfrm>
          <a:prstGeom prst="rect">
            <a:avLst/>
          </a:prstGeom>
          <a:noFill/>
        </p:spPr>
      </p:pic>
      <p:pic>
        <p:nvPicPr>
          <p:cNvPr id="13" name="Picture 4" descr="\\Facu01\investigacion\investigacion\ECT\ECT 2008\logo2008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14773" y="4673650"/>
            <a:ext cx="905499" cy="574931"/>
          </a:xfrm>
          <a:prstGeom prst="rect">
            <a:avLst/>
          </a:prstGeom>
          <a:noFill/>
        </p:spPr>
      </p:pic>
      <p:pic>
        <p:nvPicPr>
          <p:cNvPr id="14" name="Picture 5" descr="\\Facu01\investigacion\investigacion\ECT\ECT2010\papeleria\CD_ECT2010\imagen\logo_ect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244408" y="4672518"/>
            <a:ext cx="863992" cy="560246"/>
          </a:xfrm>
          <a:prstGeom prst="rect">
            <a:avLst/>
          </a:prstGeom>
          <a:noFill/>
        </p:spPr>
      </p:pic>
      <p:pic>
        <p:nvPicPr>
          <p:cNvPr id="15" name="Picture 6" descr="C:\Documents and Settings\Lourdes\Escritorio\Sin título-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64288" y="4659045"/>
            <a:ext cx="936000" cy="555560"/>
          </a:xfrm>
          <a:prstGeom prst="rect">
            <a:avLst/>
          </a:prstGeom>
          <a:noFill/>
        </p:spPr>
      </p:pic>
      <p:pic>
        <p:nvPicPr>
          <p:cNvPr id="16" name="Picture 7" descr="\\Facu01\investigacion\investigacion\ECT\ECT2011\logos\ect2011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56176" y="5308391"/>
            <a:ext cx="864096" cy="560878"/>
          </a:xfrm>
          <a:prstGeom prst="rect">
            <a:avLst/>
          </a:prstGeom>
          <a:noFill/>
        </p:spPr>
      </p:pic>
      <p:pic>
        <p:nvPicPr>
          <p:cNvPr id="17" name="Picture 8" descr="\\Facu01\investigacion\investigacion\ECT\ECT2012\papeleria\ECT_CD\images\city.jpg"/>
          <p:cNvPicPr>
            <a:picLocks noChangeAspect="1" noChangeArrowheads="1"/>
          </p:cNvPicPr>
          <p:nvPr/>
        </p:nvPicPr>
        <p:blipFill>
          <a:blip r:embed="rId14" cstate="print"/>
          <a:srcRect t="14460" b="8609"/>
          <a:stretch>
            <a:fillRect/>
          </a:stretch>
        </p:blipFill>
        <p:spPr bwMode="auto">
          <a:xfrm>
            <a:off x="7236296" y="5287286"/>
            <a:ext cx="792088" cy="609366"/>
          </a:xfrm>
          <a:prstGeom prst="rect">
            <a:avLst/>
          </a:prstGeom>
          <a:noFill/>
        </p:spPr>
      </p:pic>
      <p:pic>
        <p:nvPicPr>
          <p:cNvPr id="18" name="Picture 9" descr="C:\Documents and Settings\Lourdes\Escritorio\modelologo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202581" y="4024445"/>
            <a:ext cx="905820" cy="576064"/>
          </a:xfrm>
          <a:prstGeom prst="rect">
            <a:avLst/>
          </a:prstGeom>
          <a:noFill/>
        </p:spPr>
      </p:pic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Documents and Settings\Lourdes\Escritorio\INFORME GESTION\Scribus\Fotos\promocion\IMG-20130823-06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571612"/>
            <a:ext cx="3240360" cy="24302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4" descr="C:\Documents and Settings\Lourdes\Escritorio\INFORME GESTION\Scribus\Fotos\robotica\IMG_7298.jpg"/>
          <p:cNvPicPr>
            <a:picLocks noChangeAspect="1" noChangeArrowheads="1"/>
          </p:cNvPicPr>
          <p:nvPr/>
        </p:nvPicPr>
        <p:blipFill>
          <a:blip r:embed="rId3" cstate="print"/>
          <a:srcRect b="8919"/>
          <a:stretch>
            <a:fillRect/>
          </a:stretch>
        </p:blipFill>
        <p:spPr bwMode="auto">
          <a:xfrm>
            <a:off x="6948264" y="1571613"/>
            <a:ext cx="2016224" cy="2448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3 CuadroTexto"/>
          <p:cNvSpPr txBox="1"/>
          <p:nvPr/>
        </p:nvSpPr>
        <p:spPr>
          <a:xfrm>
            <a:off x="323528" y="423590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Promoción de carreras</a:t>
            </a:r>
            <a:endParaRPr lang="es-ES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3419872" y="4226617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Seminario de Salud y Medio Ambiente (SESAMA)</a:t>
            </a:r>
            <a:endParaRPr lang="es-ES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6983760" y="4237650"/>
            <a:ext cx="1980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Competencia y taller  de </a:t>
            </a:r>
          </a:p>
          <a:p>
            <a:pPr algn="ctr"/>
            <a:r>
              <a:rPr lang="es-ES" b="1" dirty="0" smtClean="0"/>
              <a:t>Robótica Libre</a:t>
            </a:r>
            <a:endParaRPr lang="es-ES" b="1" dirty="0"/>
          </a:p>
        </p:txBody>
      </p:sp>
      <p:pic>
        <p:nvPicPr>
          <p:cNvPr id="7" name="Picture 2" descr="C:\Documents and Settings\Lourdes\Escritorio\INFORME GESTION\Scribus\Fotos\fotos_elena\fot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571613"/>
            <a:ext cx="3168352" cy="2448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7 Rectángulo"/>
          <p:cNvSpPr/>
          <p:nvPr/>
        </p:nvSpPr>
        <p:spPr>
          <a:xfrm>
            <a:off x="251520" y="4968183"/>
            <a:ext cx="7128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dirty="0" smtClean="0">
                <a:solidFill>
                  <a:srgbClr val="0000FF"/>
                </a:solidFill>
              </a:rPr>
              <a:t>261 jóvenes beneficiados con instrucción práctica de Robótica Libre, 4 ediciones de competencias educativas y 3 talleres</a:t>
            </a:r>
            <a:endParaRPr lang="es-ES" sz="2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Lourdes\Escritorio\INFORME GESTION\Scribus\Fotos\plaza\IMG-20131031-072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480722"/>
            <a:ext cx="4179314" cy="3134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2 CuadroTexto"/>
          <p:cNvSpPr txBox="1"/>
          <p:nvPr/>
        </p:nvSpPr>
        <p:spPr>
          <a:xfrm>
            <a:off x="714348" y="471488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Iluminación de la plaza ubicada en el Kilómetro 5 </a:t>
            </a:r>
            <a:r>
              <a:rPr lang="es-ES" b="1" dirty="0" err="1" smtClean="0"/>
              <a:t>Acaray</a:t>
            </a:r>
            <a:endParaRPr lang="es-ES" b="1" dirty="0"/>
          </a:p>
        </p:txBody>
      </p:sp>
      <p:sp>
        <p:nvSpPr>
          <p:cNvPr id="4" name="3 CuadroTexto"/>
          <p:cNvSpPr txBox="1"/>
          <p:nvPr/>
        </p:nvSpPr>
        <p:spPr>
          <a:xfrm>
            <a:off x="0" y="14285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latin typeface="Cambria" pitchFamily="18" charset="0"/>
              </a:rPr>
              <a:t>ACCIÓN SOCIAL</a:t>
            </a:r>
            <a:endParaRPr lang="es-ES" sz="28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5" name="Picture 2" descr="C:\Documents and Settings\Lourdes\Escritorio\INFORME GESTION\Scribus\Fotos\vaca mecaninca\IMG_84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500174"/>
            <a:ext cx="4214810" cy="316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6286512" y="4857760"/>
            <a:ext cx="2341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/>
              <a:t>Procesamiento de soja</a:t>
            </a:r>
            <a:endParaRPr lang="es-ES" b="1" dirty="0"/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8"/>
          <p:cNvSpPr txBox="1">
            <a:spLocks noChangeArrowheads="1"/>
          </p:cNvSpPr>
          <p:nvPr/>
        </p:nvSpPr>
        <p:spPr bwMode="auto">
          <a:xfrm>
            <a:off x="0" y="71414"/>
            <a:ext cx="950122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s-PY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Plan Estratégico  FPUNE 2012 - 2016</a:t>
            </a:r>
            <a:endParaRPr lang="es-E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itchFamily="34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714348" y="857232"/>
          <a:ext cx="7929618" cy="5112568"/>
        </p:xfrm>
        <a:graphic>
          <a:graphicData uri="http://schemas.openxmlformats.org/drawingml/2006/table">
            <a:tbl>
              <a:tblPr/>
              <a:tblGrid>
                <a:gridCol w="1558814"/>
                <a:gridCol w="6370804"/>
              </a:tblGrid>
              <a:tr h="52075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28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Eje Estratégico: Formación</a:t>
                      </a:r>
                      <a:endParaRPr lang="es-PY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559" marR="3955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</a:tr>
              <a:tr h="905987"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Y" sz="12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Y" sz="1200" b="1" dirty="0" smtClean="0">
                        <a:solidFill>
                          <a:srgbClr val="FFFF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Y" sz="1200" b="1" dirty="0" smtClean="0">
                        <a:solidFill>
                          <a:srgbClr val="FFFF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Y" sz="1200" b="1" dirty="0" smtClean="0">
                        <a:solidFill>
                          <a:srgbClr val="FFFF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400" b="1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OE </a:t>
                      </a:r>
                      <a:r>
                        <a:rPr lang="es-PY" sz="14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1: Contar con docentes de alto nivel de formación – PHD y </a:t>
                      </a:r>
                      <a:r>
                        <a:rPr lang="es-PY" sz="1400" b="1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Master; </a:t>
                      </a:r>
                      <a:r>
                        <a:rPr lang="es-PY" sz="1400" b="1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con dedicación a tiempo completo.</a:t>
                      </a:r>
                      <a:endParaRPr lang="es-PY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559" marR="3955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Y" sz="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100" b="1" dirty="0">
                          <a:latin typeface="Calibri"/>
                          <a:ea typeface="Times New Roman"/>
                          <a:cs typeface="Times New Roman"/>
                        </a:rPr>
                        <a:t>Objetivos Operativos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800" dirty="0">
                          <a:latin typeface="Calibri"/>
                          <a:ea typeface="Times New Roman"/>
                          <a:cs typeface="Times New Roman"/>
                        </a:rPr>
                        <a:t>Incorporar progresivamente docentes de tiempo completo en todas las carreras.</a:t>
                      </a:r>
                    </a:p>
                  </a:txBody>
                  <a:tcPr marL="39559" marR="3955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598293">
                <a:tc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Y" sz="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100" b="1" dirty="0">
                          <a:latin typeface="Calibri"/>
                          <a:ea typeface="Times New Roman"/>
                          <a:cs typeface="Times New Roman"/>
                        </a:rPr>
                        <a:t>Objetivos Operativos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800" dirty="0" smtClean="0">
                          <a:latin typeface="Calibri"/>
                          <a:ea typeface="Times New Roman"/>
                          <a:cs typeface="Times New Roman"/>
                        </a:rPr>
                        <a:t>Propiciar </a:t>
                      </a:r>
                      <a:r>
                        <a:rPr lang="es-PY" sz="1800" dirty="0">
                          <a:latin typeface="Calibri"/>
                          <a:ea typeface="Times New Roman"/>
                          <a:cs typeface="Times New Roman"/>
                        </a:rPr>
                        <a:t>la formación continua de docentes y egresados.</a:t>
                      </a:r>
                    </a:p>
                  </a:txBody>
                  <a:tcPr marL="39559" marR="3955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598293">
                <a:tc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Y" sz="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100" b="1" dirty="0">
                          <a:latin typeface="Calibri"/>
                          <a:ea typeface="Times New Roman"/>
                          <a:cs typeface="Times New Roman"/>
                        </a:rPr>
                        <a:t>Objetivos Operativos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800" dirty="0">
                          <a:latin typeface="Calibri"/>
                          <a:ea typeface="Times New Roman"/>
                          <a:cs typeface="Times New Roman"/>
                        </a:rPr>
                        <a:t>Fortalecer la política de intercambio y movilidad docente.</a:t>
                      </a:r>
                    </a:p>
                  </a:txBody>
                  <a:tcPr marL="39559" marR="3955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598293">
                <a:tc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Y" sz="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100" b="1" dirty="0">
                          <a:latin typeface="Calibri"/>
                          <a:ea typeface="Times New Roman"/>
                          <a:cs typeface="Times New Roman"/>
                        </a:rPr>
                        <a:t>Objetivos Operativos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800" dirty="0">
                          <a:latin typeface="Calibri"/>
                          <a:ea typeface="Times New Roman"/>
                          <a:cs typeface="Times New Roman"/>
                        </a:rPr>
                        <a:t>Promover el reconocimiento del ejercicio de la docencia.</a:t>
                      </a:r>
                    </a:p>
                  </a:txBody>
                  <a:tcPr marL="39559" marR="3955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63020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Y" sz="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400" b="1" kern="1200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OE 2: Ofrecer carreras con currículum</a:t>
                      </a:r>
                      <a:r>
                        <a:rPr lang="es-PY" sz="1400" b="1" kern="1200" baseline="0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PY" sz="1400" b="1" kern="1200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que respondan a las necesidades emergentes en la sociedad.</a:t>
                      </a:r>
                    </a:p>
                  </a:txBody>
                  <a:tcPr marL="39559" marR="3955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Y" sz="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100" dirty="0">
                          <a:latin typeface="Calibri"/>
                          <a:ea typeface="Times New Roman"/>
                          <a:cs typeface="Times New Roman"/>
                        </a:rPr>
                        <a:t>Objetivos Operativos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800" dirty="0">
                          <a:latin typeface="Calibri"/>
                          <a:ea typeface="Times New Roman"/>
                          <a:cs typeface="Times New Roman"/>
                        </a:rPr>
                        <a:t>Promover los procesos de revisión curricular en forma participativa.</a:t>
                      </a:r>
                    </a:p>
                  </a:txBody>
                  <a:tcPr marL="39559" marR="3955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928694">
                <a:tc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Y" sz="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100" b="1" dirty="0">
                          <a:latin typeface="Calibri"/>
                          <a:ea typeface="Times New Roman"/>
                          <a:cs typeface="Times New Roman"/>
                        </a:rPr>
                        <a:t>Objetivos Operativos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800" dirty="0">
                          <a:latin typeface="Calibri"/>
                          <a:ea typeface="Times New Roman"/>
                          <a:cs typeface="Times New Roman"/>
                        </a:rPr>
                        <a:t>Ofrecer alternativas de formación técnica que contribuyan al desarrollo social.</a:t>
                      </a:r>
                    </a:p>
                  </a:txBody>
                  <a:tcPr marL="39559" marR="3955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5147901"/>
            <a:ext cx="471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Electricidad básica domiciliaria en comunidad indígena </a:t>
            </a:r>
            <a:r>
              <a:rPr lang="es-ES" b="1" dirty="0" err="1" smtClean="0"/>
              <a:t>Acaraymi</a:t>
            </a:r>
            <a:endParaRPr lang="es-ES" b="1" dirty="0"/>
          </a:p>
        </p:txBody>
      </p:sp>
      <p:pic>
        <p:nvPicPr>
          <p:cNvPr id="3" name="Picture 2" descr="\\Facu01\informe de gestion\Planificacion\Extensión\FOTOS EXTENSIÓN\CIA (3).jpg"/>
          <p:cNvPicPr>
            <a:picLocks noChangeAspect="1" noChangeArrowheads="1"/>
          </p:cNvPicPr>
          <p:nvPr/>
        </p:nvPicPr>
        <p:blipFill>
          <a:blip r:embed="rId2" cstate="print"/>
          <a:srcRect l="3715"/>
          <a:stretch>
            <a:fillRect/>
          </a:stretch>
        </p:blipFill>
        <p:spPr bwMode="auto">
          <a:xfrm>
            <a:off x="-1" y="1785926"/>
            <a:ext cx="5032695" cy="29401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63500"/>
          </a:effectLst>
        </p:spPr>
      </p:pic>
      <p:pic>
        <p:nvPicPr>
          <p:cNvPr id="4" name="Picture 4" descr="C:\Documents and Settings\Lourdes\Escritorio\INFORME GESTION\Scribus\Fotos\acaray\IMG_5585.jpg"/>
          <p:cNvPicPr>
            <a:picLocks noChangeAspect="1" noChangeArrowheads="1"/>
          </p:cNvPicPr>
          <p:nvPr/>
        </p:nvPicPr>
        <p:blipFill>
          <a:blip r:embed="rId3" cstate="print"/>
          <a:srcRect r="23537"/>
          <a:stretch>
            <a:fillRect/>
          </a:stretch>
        </p:blipFill>
        <p:spPr bwMode="auto">
          <a:xfrm>
            <a:off x="5357818" y="1428736"/>
            <a:ext cx="3500430" cy="3433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5" name="4 CuadroTexto"/>
          <p:cNvSpPr txBox="1"/>
          <p:nvPr/>
        </p:nvSpPr>
        <p:spPr>
          <a:xfrm>
            <a:off x="5786446" y="5140123"/>
            <a:ext cx="2555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Comunidad Indígena </a:t>
            </a:r>
            <a:r>
              <a:rPr lang="es-ES" b="1" dirty="0" err="1" smtClean="0"/>
              <a:t>Ava</a:t>
            </a:r>
            <a:r>
              <a:rPr lang="es-ES" b="1" dirty="0" smtClean="0"/>
              <a:t> Guaraní </a:t>
            </a:r>
            <a:r>
              <a:rPr lang="es-ES" b="1" dirty="0" err="1" smtClean="0"/>
              <a:t>Acaraymi</a:t>
            </a:r>
            <a:endParaRPr lang="es-ES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0" y="14285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  <a:latin typeface="Cambria" pitchFamily="18" charset="0"/>
              </a:rPr>
              <a:t>ACCIÓN SOCIAL</a:t>
            </a:r>
            <a:endParaRPr lang="es-ES" sz="28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992511" y="2786058"/>
            <a:ext cx="53655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Y" sz="7200" b="1" dirty="0" smtClean="0">
                <a:ln w="31550" cmpd="sng">
                  <a:noFill/>
                  <a:prstDash val="solid"/>
                </a:ln>
                <a:solidFill>
                  <a:schemeClr val="tx2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Actividades</a:t>
            </a: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\\facu01\Actividades\2014\DEXT\06-Junio\06\MICROSOFT - FPUNE\FOTOS\CONVENIO MICROSOFT - FPUNE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9085" y="1000108"/>
            <a:ext cx="4736253" cy="315750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" name="Picture 3" descr="C:\Users\guillermo\Desktop\CONVENIO MICROSOFT - FPUNE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4640" y="3500438"/>
            <a:ext cx="4575144" cy="277650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3 Rectángulo"/>
          <p:cNvSpPr/>
          <p:nvPr/>
        </p:nvSpPr>
        <p:spPr>
          <a:xfrm>
            <a:off x="-32" y="119698"/>
            <a:ext cx="95012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800" b="1" dirty="0" smtClean="0">
                <a:solidFill>
                  <a:schemeClr val="bg1"/>
                </a:solidFill>
              </a:rPr>
              <a:t>HISTÓRICO ACUERDO ENTRE LA FPUNE Y MICROSOFT</a:t>
            </a:r>
            <a:endParaRPr lang="es-PY" sz="2800" b="1" dirty="0" smtClean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57158" y="1322564"/>
            <a:ext cx="335758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i="1" dirty="0" smtClean="0">
                <a:latin typeface="Times New Roman" pitchFamily="18" charset="0"/>
                <a:cs typeface="Times New Roman" pitchFamily="18" charset="0"/>
              </a:rPr>
              <a:t>La Facultad Politécnica y la empresa multinacional Microsoft suscribieron un convenio de cooperación. El decano de la FPUNE, Ing. </a:t>
            </a:r>
            <a:r>
              <a:rPr lang="es-ES" sz="2000" b="1" i="1" dirty="0" err="1" smtClean="0">
                <a:latin typeface="Times New Roman" pitchFamily="18" charset="0"/>
                <a:cs typeface="Times New Roman" pitchFamily="18" charset="0"/>
              </a:rPr>
              <a:t>MS.c</a:t>
            </a:r>
            <a:r>
              <a:rPr lang="es-ES" sz="2000" b="1" i="1" dirty="0" smtClean="0">
                <a:latin typeface="Times New Roman" pitchFamily="18" charset="0"/>
                <a:cs typeface="Times New Roman" pitchFamily="18" charset="0"/>
              </a:rPr>
              <a:t> Eustaquio Martínez Jara y el gerente general de la firma en Paraguay, Ing. Juan Manuel Godoy, rubricaron el documento que sirve de alianza entre ambas partes y ofrecerá incalculables beneficios para la institución educativa. </a:t>
            </a:r>
            <a:endParaRPr lang="es-PY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s-PY" dirty="0"/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\\172.18.200.252\investigacion\investigacion\FotosdeInvestigación\2014\reuniones\RECITIC\worshop_recitic\DSC0146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857364"/>
            <a:ext cx="4643438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0" y="1142984"/>
            <a:ext cx="464347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Se ha realizado el  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s-ES" b="1" dirty="0" err="1" smtClean="0">
                <a:latin typeface="Times New Roman" pitchFamily="18" charset="0"/>
                <a:cs typeface="Times New Roman" pitchFamily="18" charset="0"/>
              </a:rPr>
              <a:t>Workshop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   sobre Investigación, Desarrollo e Innovación en </a:t>
            </a:r>
            <a:r>
              <a:rPr lang="es-ES" b="1" dirty="0" err="1" smtClean="0">
                <a:latin typeface="Times New Roman" pitchFamily="18" charset="0"/>
                <a:cs typeface="Times New Roman" pitchFamily="18" charset="0"/>
              </a:rPr>
              <a:t>TICs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 del Mercosur,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los días 10 y 11 de Junio del 2014, en la Universidad Tecnológica Nacional – Facultad Regional Resistencia –Argentina. Este evento es  organizado por la 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Red de Cooperación Interuniversitarias en Tics del Mercosur  (</a:t>
            </a:r>
            <a:r>
              <a:rPr lang="es-ES" b="1" dirty="0" err="1" smtClean="0">
                <a:latin typeface="Times New Roman" pitchFamily="18" charset="0"/>
                <a:cs typeface="Times New Roman" pitchFamily="18" charset="0"/>
              </a:rPr>
              <a:t>ReCitic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, donde por Paraguay  la Facultad Politécnica de la UNE, es una de las instituciones fundadoras, así como la  Universidad Tecnológica Nacional – Facultad Regional Resistencia –Argentina, la Universidad Gastón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Dachary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–Argentina y la Universidad Estadual do Oeste do Paraná –Brasil. La comitiva de la FPUNE participante del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Worshop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, fue liderada por el Decano Ing. </a:t>
            </a:r>
            <a:r>
              <a:rPr lang="es-ES" dirty="0" err="1" smtClean="0">
                <a:latin typeface="Times New Roman" pitchFamily="18" charset="0"/>
                <a:cs typeface="Times New Roman" pitchFamily="18" charset="0"/>
              </a:rPr>
              <a:t>MSc.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Eustaquio Alcides Martínez Jara.   </a:t>
            </a:r>
            <a:endParaRPr lang="es-PY" dirty="0" smtClean="0">
              <a:latin typeface="Times New Roman" pitchFamily="18" charset="0"/>
              <a:cs typeface="Times New Roman" pitchFamily="18" charset="0"/>
            </a:endParaRPr>
          </a:p>
          <a:p>
            <a:endParaRPr lang="es-PY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-142908" y="77908"/>
            <a:ext cx="9644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bg1"/>
                </a:solidFill>
                <a:latin typeface="Arial Narrow" pitchFamily="34" charset="0"/>
              </a:rPr>
              <a:t>I WORKSHOP   SOBRE INVESTIGACIÓN,</a:t>
            </a:r>
          </a:p>
          <a:p>
            <a:pPr algn="ctr"/>
            <a:r>
              <a:rPr lang="es-ES" sz="2000" b="1" dirty="0" smtClean="0">
                <a:solidFill>
                  <a:schemeClr val="bg1"/>
                </a:solidFill>
                <a:latin typeface="Arial Narrow" pitchFamily="34" charset="0"/>
              </a:rPr>
              <a:t> DESARROLLO E INNOVACIÓN EN TICS DEL MERCOSUR</a:t>
            </a:r>
            <a:endParaRPr lang="es-PY" sz="2000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marcos\Escritorio\BANNERS. 11.08.10\sello-gif.gif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244972" y="1500174"/>
            <a:ext cx="4398730" cy="47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0" dist="2540000" dir="21540000" sx="200000" sy="200000" algn="ctr" rotWithShape="0">
              <a:srgbClr val="000000">
                <a:alpha val="0"/>
              </a:srgbClr>
            </a:outerShdw>
          </a:effectLst>
        </p:spPr>
      </p:pic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19729146"/>
              </p:ext>
            </p:extLst>
          </p:nvPr>
        </p:nvGraphicFramePr>
        <p:xfrm>
          <a:off x="539750" y="935038"/>
          <a:ext cx="8174712" cy="5348876"/>
        </p:xfrm>
        <a:graphic>
          <a:graphicData uri="http://schemas.openxmlformats.org/drawingml/2006/table">
            <a:tbl>
              <a:tblPr/>
              <a:tblGrid>
                <a:gridCol w="1537125"/>
                <a:gridCol w="6637587"/>
              </a:tblGrid>
              <a:tr h="406200"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2800" b="1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Eje Estratégico: Investigación, Desarrollo e Innovación</a:t>
                      </a:r>
                    </a:p>
                  </a:txBody>
                  <a:tcPr marL="39559" marR="395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</a:tr>
              <a:tr h="712562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Y" sz="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Y" sz="1400" b="1" kern="1200" dirty="0" smtClean="0">
                        <a:solidFill>
                          <a:srgbClr val="FFFF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Y" sz="1400" b="1" kern="1200" dirty="0" smtClean="0">
                        <a:solidFill>
                          <a:srgbClr val="FFFF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400" b="1" kern="1200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OE 3: Desarrollar en la UNE una cultura de Investigación.</a:t>
                      </a:r>
                    </a:p>
                  </a:txBody>
                  <a:tcPr marL="39559" marR="395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Y" sz="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100" b="1" dirty="0">
                          <a:latin typeface="Calibri"/>
                          <a:ea typeface="Times New Roman"/>
                          <a:cs typeface="Times New Roman"/>
                        </a:rPr>
                        <a:t>Objetivos Operativos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800" dirty="0">
                          <a:latin typeface="Calibri"/>
                          <a:ea typeface="Times New Roman"/>
                          <a:cs typeface="Times New Roman"/>
                        </a:rPr>
                        <a:t>Incentivar programas de investigación</a:t>
                      </a:r>
                    </a:p>
                  </a:txBody>
                  <a:tcPr marL="39559" marR="39559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712562">
                <a:tc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Y" sz="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100" b="1" dirty="0">
                          <a:latin typeface="Calibri"/>
                          <a:ea typeface="Times New Roman"/>
                          <a:cs typeface="Times New Roman"/>
                        </a:rPr>
                        <a:t>Objetivos Operativos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800" dirty="0">
                          <a:latin typeface="Calibri"/>
                          <a:ea typeface="Times New Roman"/>
                          <a:cs typeface="Times New Roman"/>
                        </a:rPr>
                        <a:t>Propiciar la formación de investigadores.</a:t>
                      </a:r>
                    </a:p>
                  </a:txBody>
                  <a:tcPr marL="39559" marR="39559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079022">
                <a:tc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Y" sz="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100" b="1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Objetivos Operativos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800" dirty="0">
                          <a:latin typeface="Calibri"/>
                          <a:ea typeface="Times New Roman"/>
                          <a:cs typeface="Times New Roman"/>
                        </a:rPr>
                        <a:t>Fomentar el desarrollo de buenas prácticas e investigación en el ámbito </a:t>
                      </a:r>
                      <a:r>
                        <a:rPr lang="es-PY" sz="1800" dirty="0" smtClean="0">
                          <a:latin typeface="Calibri"/>
                          <a:ea typeface="Times New Roman"/>
                          <a:cs typeface="Times New Roman"/>
                        </a:rPr>
                        <a:t>institucional</a:t>
                      </a:r>
                      <a:endParaRPr lang="es-PY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559" marR="39559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712562"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Y" sz="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Y" sz="1400" b="1" kern="1200" dirty="0" smtClean="0">
                        <a:solidFill>
                          <a:srgbClr val="FFFF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400" b="1" kern="1200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OE 4: Posicionar nacional e internacionalmente a la UNE a través de trabajos de investigación.</a:t>
                      </a:r>
                    </a:p>
                  </a:txBody>
                  <a:tcPr marL="39559" marR="3955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Y" sz="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100" b="1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Objetivos Operativos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800" dirty="0">
                          <a:latin typeface="Calibri"/>
                          <a:ea typeface="Times New Roman"/>
                          <a:cs typeface="Times New Roman"/>
                        </a:rPr>
                        <a:t>Divulgar los trabajos de </a:t>
                      </a:r>
                      <a:r>
                        <a:rPr lang="es-PY" sz="1800" dirty="0" smtClean="0">
                          <a:latin typeface="Calibri"/>
                          <a:ea typeface="Times New Roman"/>
                          <a:cs typeface="Times New Roman"/>
                        </a:rPr>
                        <a:t>investigación</a:t>
                      </a:r>
                      <a:endParaRPr lang="es-PY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559" marR="39559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712562">
                <a:tc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Y" sz="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100" b="1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Objetivos Operativos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800" dirty="0">
                          <a:latin typeface="Calibri"/>
                          <a:ea typeface="Times New Roman"/>
                          <a:cs typeface="Times New Roman"/>
                        </a:rPr>
                        <a:t>Consolidar las acciones de interfaces </a:t>
                      </a:r>
                      <a:r>
                        <a:rPr lang="es-PY" sz="1800" dirty="0" smtClean="0">
                          <a:latin typeface="Calibri"/>
                          <a:ea typeface="Times New Roman"/>
                          <a:cs typeface="Times New Roman"/>
                        </a:rPr>
                        <a:t>tecnológicas</a:t>
                      </a:r>
                      <a:endParaRPr lang="es-PY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559" marR="39559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911575">
                <a:tc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Y" sz="6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100" b="1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Objetivos Operativos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800" dirty="0">
                          <a:latin typeface="Calibri"/>
                          <a:ea typeface="Times New Roman"/>
                          <a:cs typeface="Times New Roman"/>
                        </a:rPr>
                        <a:t>Promover la realización de investigaciones en cooperación con otras </a:t>
                      </a:r>
                      <a:r>
                        <a:rPr lang="es-PY" sz="1800" dirty="0" smtClean="0">
                          <a:latin typeface="Calibri"/>
                          <a:ea typeface="Times New Roman"/>
                          <a:cs typeface="Times New Roman"/>
                        </a:rPr>
                        <a:t>instituciones</a:t>
                      </a:r>
                      <a:endParaRPr lang="es-PY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559" marR="39559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17433" name="Rectangle 8"/>
          <p:cNvSpPr txBox="1">
            <a:spLocks noChangeArrowheads="1"/>
          </p:cNvSpPr>
          <p:nvPr/>
        </p:nvSpPr>
        <p:spPr bwMode="auto">
          <a:xfrm>
            <a:off x="0" y="71414"/>
            <a:ext cx="950122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s-PY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Plan Estratégico  FPUNE 2012 - 2016</a:t>
            </a:r>
            <a:endParaRPr lang="es-E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marcos\Escritorio\BANNERS. 11.08.10\sello-gif.gif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244972" y="1500174"/>
            <a:ext cx="4398730" cy="47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0" dist="2540000" dir="21540000" sx="200000" sy="200000" algn="ctr" rotWithShape="0">
              <a:srgbClr val="000000">
                <a:alpha val="0"/>
              </a:srgbClr>
            </a:outerShdw>
          </a:effectLst>
        </p:spPr>
      </p:pic>
      <p:sp>
        <p:nvSpPr>
          <p:cNvPr id="1843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Y" smtClean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18682657"/>
              </p:ext>
            </p:extLst>
          </p:nvPr>
        </p:nvGraphicFramePr>
        <p:xfrm>
          <a:off x="500034" y="785795"/>
          <a:ext cx="8643998" cy="3645905"/>
        </p:xfrm>
        <a:graphic>
          <a:graphicData uri="http://schemas.openxmlformats.org/drawingml/2006/table">
            <a:tbl>
              <a:tblPr/>
              <a:tblGrid>
                <a:gridCol w="1909446"/>
                <a:gridCol w="6734552"/>
              </a:tblGrid>
              <a:tr h="476384"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2800" b="1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Eje Estratégico: Responsabilidad Social</a:t>
                      </a:r>
                    </a:p>
                  </a:txBody>
                  <a:tcPr marL="52311" marR="52311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</a:tr>
              <a:tr h="867700"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Y" sz="1100" b="1" kern="1200" dirty="0" smtClean="0">
                        <a:solidFill>
                          <a:srgbClr val="FFFFFF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100" b="1" kern="1200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OE 5: Promover la transferencia de conocimientos y resultados de investigaciones generados en la UNE a la sociedad.</a:t>
                      </a:r>
                    </a:p>
                  </a:txBody>
                  <a:tcPr marL="52311" marR="52311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Y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100" b="1" dirty="0">
                          <a:latin typeface="Calibri"/>
                          <a:ea typeface="Times New Roman"/>
                          <a:cs typeface="Times New Roman"/>
                        </a:rPr>
                        <a:t>Objetivos Operativos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600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Integrar líneas de investigación que prioricen la solución de problemas </a:t>
                      </a:r>
                      <a:r>
                        <a:rPr lang="es-PY" sz="1600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nacionales</a:t>
                      </a:r>
                      <a:endParaRPr lang="es-PY" sz="1600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11" marR="52311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867700">
                <a:tc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Y" sz="8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100" b="1" dirty="0">
                          <a:latin typeface="Calibri"/>
                          <a:ea typeface="Times New Roman"/>
                          <a:cs typeface="Times New Roman"/>
                        </a:rPr>
                        <a:t>Objetivos Operativos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600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Implementar herramientas para la administración, gestión y transferencia del </a:t>
                      </a:r>
                      <a:r>
                        <a:rPr lang="es-PY" sz="1600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conocimiento</a:t>
                      </a:r>
                      <a:endParaRPr lang="es-PY" sz="1600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11" marR="52311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674026"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100" b="1" kern="1200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OE 6: Implementar líneas de acción social que comprometen a todos los estamentos de la UNE y que contribuyan a mejorar la calidad de vida de la sociedad.</a:t>
                      </a:r>
                    </a:p>
                  </a:txBody>
                  <a:tcPr marL="52311" marR="52311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Y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100" b="1" dirty="0">
                          <a:latin typeface="Calibri"/>
                          <a:ea typeface="Times New Roman"/>
                          <a:cs typeface="Times New Roman"/>
                        </a:rPr>
                        <a:t>Objetivos Operativos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600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Promover programas de vida saludable dentro de una cultura </a:t>
                      </a:r>
                      <a:r>
                        <a:rPr lang="es-PY" sz="1600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ecológica</a:t>
                      </a:r>
                      <a:endParaRPr lang="es-PY" sz="1600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11" marR="52311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693499">
                <a:tc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Y" sz="8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100" b="1" dirty="0">
                          <a:latin typeface="Calibri"/>
                          <a:ea typeface="Times New Roman"/>
                          <a:cs typeface="Times New Roman"/>
                        </a:rPr>
                        <a:t>Objetivos Operativos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600" kern="1200" dirty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Propiciar la justicia para la vigencia de nuestros valores </a:t>
                      </a:r>
                      <a:r>
                        <a:rPr lang="es-PY" sz="1600" kern="1200" dirty="0" smtClean="0">
                          <a:solidFill>
                            <a:schemeClr val="tx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éticos</a:t>
                      </a:r>
                      <a:endParaRPr lang="es-PY" sz="1600" kern="12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311" marR="52311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490509" y="4314806"/>
          <a:ext cx="8643998" cy="2119128"/>
        </p:xfrm>
        <a:graphic>
          <a:graphicData uri="http://schemas.openxmlformats.org/drawingml/2006/table">
            <a:tbl>
              <a:tblPr/>
              <a:tblGrid>
                <a:gridCol w="1879130"/>
                <a:gridCol w="6764868"/>
              </a:tblGrid>
              <a:tr h="372739"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2800" b="1" kern="1200" dirty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Eje Estratégico: Gestión de Calidad</a:t>
                      </a:r>
                    </a:p>
                  </a:txBody>
                  <a:tcPr marL="58788" marR="5878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</a:tr>
              <a:tr h="77026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100" b="1" kern="1200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OE 7: Desarrollar y fortalecer los procesos de gestión: académica, administrativa, de investigación y de extensión. </a:t>
                      </a:r>
                    </a:p>
                  </a:txBody>
                  <a:tcPr marL="58788" marR="5878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Y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100" b="1" dirty="0">
                          <a:latin typeface="Calibri"/>
                          <a:ea typeface="Times New Roman"/>
                          <a:cs typeface="Times New Roman"/>
                        </a:rPr>
                        <a:t>Objetivos Operativos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600" dirty="0">
                          <a:latin typeface="Calibri"/>
                          <a:ea typeface="Times New Roman"/>
                          <a:cs typeface="Times New Roman"/>
                        </a:rPr>
                        <a:t>Incorporar herramientas para una gestión de calidad.</a:t>
                      </a:r>
                    </a:p>
                  </a:txBody>
                  <a:tcPr marL="58788" marR="58788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85725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100" b="1" kern="1200" dirty="0" smtClean="0">
                          <a:solidFill>
                            <a:srgbClr val="FFFFFF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OE 8: Asegurar la calidad educativa conforme a los estándares establecidos a nivel nacional e internacional.</a:t>
                      </a:r>
                    </a:p>
                  </a:txBody>
                  <a:tcPr marL="58788" marR="58788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Y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100" b="1" dirty="0">
                          <a:latin typeface="Calibri"/>
                          <a:ea typeface="Times New Roman"/>
                          <a:cs typeface="Times New Roman"/>
                        </a:rPr>
                        <a:t>Objetivos Operativos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Y" sz="1600" dirty="0">
                          <a:latin typeface="Calibri"/>
                          <a:ea typeface="Times New Roman"/>
                          <a:cs typeface="Times New Roman"/>
                        </a:rPr>
                        <a:t>Implementar sistemas de actualización permanente.</a:t>
                      </a:r>
                    </a:p>
                  </a:txBody>
                  <a:tcPr marL="58788" marR="58788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18466" name="Rectangle 8"/>
          <p:cNvSpPr txBox="1">
            <a:spLocks noChangeArrowheads="1"/>
          </p:cNvSpPr>
          <p:nvPr/>
        </p:nvSpPr>
        <p:spPr bwMode="auto">
          <a:xfrm>
            <a:off x="0" y="71414"/>
            <a:ext cx="950122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s-PY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Plan Estratégico  FPUNE 2012 - 2016</a:t>
            </a:r>
            <a:endParaRPr lang="es-E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/>
          <p:cNvSpPr txBox="1">
            <a:spLocks noChangeArrowheads="1"/>
          </p:cNvSpPr>
          <p:nvPr/>
        </p:nvSpPr>
        <p:spPr bwMode="auto">
          <a:xfrm>
            <a:off x="0" y="71414"/>
            <a:ext cx="950122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Organigrama</a:t>
            </a:r>
          </a:p>
        </p:txBody>
      </p:sp>
      <p:grpSp>
        <p:nvGrpSpPr>
          <p:cNvPr id="2" name="4 Grupo"/>
          <p:cNvGrpSpPr>
            <a:grpSpLocks/>
          </p:cNvGrpSpPr>
          <p:nvPr/>
        </p:nvGrpSpPr>
        <p:grpSpPr bwMode="auto">
          <a:xfrm>
            <a:off x="309438" y="1285860"/>
            <a:ext cx="8655050" cy="4452938"/>
            <a:chOff x="214282" y="1357298"/>
            <a:chExt cx="8723866" cy="4872689"/>
          </a:xfrm>
          <a:solidFill>
            <a:schemeClr val="accent2">
              <a:lumMod val="75000"/>
            </a:schemeClr>
          </a:solidFill>
        </p:grpSpPr>
        <p:sp>
          <p:nvSpPr>
            <p:cNvPr id="42" name="5 Rectángulo"/>
            <p:cNvSpPr/>
            <p:nvPr/>
          </p:nvSpPr>
          <p:spPr>
            <a:xfrm>
              <a:off x="3233918" y="1357298"/>
              <a:ext cx="2470611" cy="554939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s-PY" sz="2000" b="1" dirty="0" smtClean="0"/>
                <a:t>Consejo Directivo</a:t>
              </a:r>
              <a:endParaRPr lang="es-PY" sz="2000" b="1" dirty="0"/>
            </a:p>
          </p:txBody>
        </p:sp>
        <p:sp>
          <p:nvSpPr>
            <p:cNvPr id="43" name="6 Rectángulo"/>
            <p:cNvSpPr/>
            <p:nvPr/>
          </p:nvSpPr>
          <p:spPr>
            <a:xfrm>
              <a:off x="3782943" y="2259073"/>
              <a:ext cx="1441190" cy="485571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s-PY" sz="2000" b="1" dirty="0" smtClean="0"/>
                <a:t>Decanato</a:t>
              </a:r>
              <a:endParaRPr lang="es-PY" sz="2000" b="1" dirty="0"/>
            </a:p>
          </p:txBody>
        </p:sp>
        <p:sp>
          <p:nvSpPr>
            <p:cNvPr id="44" name="7 Rectángulo"/>
            <p:cNvSpPr/>
            <p:nvPr/>
          </p:nvSpPr>
          <p:spPr>
            <a:xfrm>
              <a:off x="4949620" y="3022114"/>
              <a:ext cx="1441190" cy="485571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s-PY" sz="1600" b="1" dirty="0" smtClean="0"/>
                <a:t>Vice Decanato</a:t>
              </a:r>
              <a:endParaRPr lang="es-PY" sz="1600" b="1" dirty="0"/>
            </a:p>
          </p:txBody>
        </p:sp>
        <p:sp>
          <p:nvSpPr>
            <p:cNvPr id="45" name="8 Rectángulo"/>
            <p:cNvSpPr/>
            <p:nvPr/>
          </p:nvSpPr>
          <p:spPr>
            <a:xfrm>
              <a:off x="5018248" y="3715787"/>
              <a:ext cx="1303934" cy="416204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s-PY" b="1" dirty="0" smtClean="0"/>
                <a:t>Auditoría Externa</a:t>
              </a:r>
              <a:endParaRPr lang="es-PY" b="1" dirty="0"/>
            </a:p>
          </p:txBody>
        </p:sp>
        <p:sp>
          <p:nvSpPr>
            <p:cNvPr id="46" name="9 Rectángulo"/>
            <p:cNvSpPr/>
            <p:nvPr/>
          </p:nvSpPr>
          <p:spPr>
            <a:xfrm>
              <a:off x="5018248" y="4340092"/>
              <a:ext cx="1303934" cy="517667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s-PY" sz="1000" b="1" dirty="0" smtClean="0"/>
                <a:t>Autoevaluación y Acreditación</a:t>
              </a:r>
              <a:endParaRPr lang="es-PY" sz="1000" b="1" dirty="0"/>
            </a:p>
          </p:txBody>
        </p:sp>
        <p:sp>
          <p:nvSpPr>
            <p:cNvPr id="47" name="10 Rectángulo"/>
            <p:cNvSpPr/>
            <p:nvPr/>
          </p:nvSpPr>
          <p:spPr>
            <a:xfrm>
              <a:off x="2616265" y="3715787"/>
              <a:ext cx="1303934" cy="416204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s-PY" sz="1600" b="1" dirty="0" smtClean="0"/>
                <a:t>Asesorías</a:t>
              </a:r>
              <a:endParaRPr lang="es-PY" sz="1600" b="1" dirty="0"/>
            </a:p>
          </p:txBody>
        </p:sp>
        <p:sp>
          <p:nvSpPr>
            <p:cNvPr id="48" name="11 Rectángulo"/>
            <p:cNvSpPr/>
            <p:nvPr/>
          </p:nvSpPr>
          <p:spPr>
            <a:xfrm>
              <a:off x="2616265" y="4340093"/>
              <a:ext cx="1303934" cy="416204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s-PY" sz="1600" b="1" dirty="0" smtClean="0"/>
                <a:t>MECIP</a:t>
              </a:r>
              <a:endParaRPr lang="es-PY" sz="2000" b="1" dirty="0"/>
            </a:p>
          </p:txBody>
        </p:sp>
        <p:sp>
          <p:nvSpPr>
            <p:cNvPr id="49" name="12 Rectángulo"/>
            <p:cNvSpPr/>
            <p:nvPr/>
          </p:nvSpPr>
          <p:spPr>
            <a:xfrm>
              <a:off x="2410381" y="4906421"/>
              <a:ext cx="1509818" cy="522843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s-PY" sz="1000" b="1" dirty="0" smtClean="0"/>
                <a:t>Dirección de Planificación y Gestión de la Calidad</a:t>
              </a:r>
              <a:endParaRPr lang="es-PY" sz="1000" b="1" dirty="0"/>
            </a:p>
          </p:txBody>
        </p:sp>
        <p:sp>
          <p:nvSpPr>
            <p:cNvPr id="50" name="13 Rectángulo"/>
            <p:cNvSpPr/>
            <p:nvPr/>
          </p:nvSpPr>
          <p:spPr>
            <a:xfrm>
              <a:off x="214282" y="5727440"/>
              <a:ext cx="1037520" cy="487642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s-PY" sz="1200" b="1" dirty="0" smtClean="0"/>
                <a:t>Dirección Académica</a:t>
              </a:r>
              <a:endParaRPr lang="es-PY" sz="1600" b="1" dirty="0"/>
            </a:p>
          </p:txBody>
        </p:sp>
        <p:sp>
          <p:nvSpPr>
            <p:cNvPr id="51" name="14 Rectángulo"/>
            <p:cNvSpPr/>
            <p:nvPr/>
          </p:nvSpPr>
          <p:spPr>
            <a:xfrm>
              <a:off x="1277191" y="5742345"/>
              <a:ext cx="1098049" cy="487642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s-PY" sz="1100" b="1" dirty="0" smtClean="0"/>
                <a:t>Dirección de Investigación</a:t>
              </a:r>
              <a:endParaRPr lang="es-PY" b="1" dirty="0"/>
            </a:p>
          </p:txBody>
        </p:sp>
        <p:sp>
          <p:nvSpPr>
            <p:cNvPr id="52" name="15 Rectángulo"/>
            <p:cNvSpPr/>
            <p:nvPr/>
          </p:nvSpPr>
          <p:spPr>
            <a:xfrm>
              <a:off x="2410381" y="5727440"/>
              <a:ext cx="1037520" cy="487642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s-PY" sz="1200" b="1" dirty="0" smtClean="0"/>
                <a:t>Secretaría General</a:t>
              </a:r>
              <a:endParaRPr lang="es-PY" sz="1600" b="1" dirty="0"/>
            </a:p>
          </p:txBody>
        </p:sp>
        <p:sp>
          <p:nvSpPr>
            <p:cNvPr id="53" name="16 Rectángulo"/>
            <p:cNvSpPr/>
            <p:nvPr/>
          </p:nvSpPr>
          <p:spPr>
            <a:xfrm>
              <a:off x="3508430" y="5727440"/>
              <a:ext cx="1037520" cy="487642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s-PY" sz="1100" b="1" dirty="0" smtClean="0"/>
                <a:t>Dirección de Informática</a:t>
              </a:r>
              <a:endParaRPr lang="es-PY" sz="1100" b="1" dirty="0"/>
            </a:p>
          </p:txBody>
        </p:sp>
        <p:sp>
          <p:nvSpPr>
            <p:cNvPr id="54" name="17 Rectángulo"/>
            <p:cNvSpPr/>
            <p:nvPr/>
          </p:nvSpPr>
          <p:spPr>
            <a:xfrm>
              <a:off x="4606480" y="5727440"/>
              <a:ext cx="1037520" cy="487642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s-PY" sz="900" b="1" dirty="0" smtClean="0"/>
                <a:t>Dirección de Administración y Finanzas</a:t>
              </a:r>
              <a:endParaRPr lang="es-PY" sz="900" b="1" dirty="0"/>
            </a:p>
          </p:txBody>
        </p:sp>
        <p:sp>
          <p:nvSpPr>
            <p:cNvPr id="55" name="18 Rectángulo"/>
            <p:cNvSpPr/>
            <p:nvPr/>
          </p:nvSpPr>
          <p:spPr>
            <a:xfrm>
              <a:off x="5704529" y="5727440"/>
              <a:ext cx="1037520" cy="487642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s-PY" sz="950" b="1" dirty="0" smtClean="0"/>
                <a:t>Dirección de Bienestar Institucional</a:t>
              </a:r>
              <a:endParaRPr lang="es-PY" sz="950" b="1" dirty="0"/>
            </a:p>
          </p:txBody>
        </p:sp>
        <p:sp>
          <p:nvSpPr>
            <p:cNvPr id="56" name="19 Rectángulo"/>
            <p:cNvSpPr/>
            <p:nvPr/>
          </p:nvSpPr>
          <p:spPr>
            <a:xfrm>
              <a:off x="6802579" y="5727440"/>
              <a:ext cx="1037520" cy="487642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s-PY" sz="1100" b="1" dirty="0" smtClean="0"/>
                <a:t>Dirección de Postgrado</a:t>
              </a:r>
              <a:endParaRPr lang="es-PY" sz="1100" b="1" dirty="0"/>
            </a:p>
          </p:txBody>
        </p:sp>
        <p:grpSp>
          <p:nvGrpSpPr>
            <p:cNvPr id="3" name="20 Grupo"/>
            <p:cNvGrpSpPr>
              <a:grpSpLocks/>
            </p:cNvGrpSpPr>
            <p:nvPr/>
          </p:nvGrpSpPr>
          <p:grpSpPr bwMode="auto">
            <a:xfrm>
              <a:off x="694679" y="1912270"/>
              <a:ext cx="7687876" cy="3815276"/>
              <a:chOff x="642910" y="1857364"/>
              <a:chExt cx="8002644" cy="3929090"/>
            </a:xfrm>
            <a:grpFill/>
          </p:grpSpPr>
          <p:cxnSp>
            <p:nvCxnSpPr>
              <p:cNvPr id="59" name="22 Conector recto"/>
              <p:cNvCxnSpPr/>
              <p:nvPr/>
            </p:nvCxnSpPr>
            <p:spPr>
              <a:xfrm>
                <a:off x="4571772" y="3285899"/>
                <a:ext cx="499691" cy="1790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0" name="23 Conector recto"/>
              <p:cNvCxnSpPr>
                <a:endCxn id="0" idx="1"/>
              </p:cNvCxnSpPr>
              <p:nvPr/>
            </p:nvCxnSpPr>
            <p:spPr>
              <a:xfrm>
                <a:off x="4571772" y="3928138"/>
                <a:ext cx="571313" cy="1788"/>
              </a:xfrm>
              <a:prstGeom prst="line">
                <a:avLst/>
              </a:prstGeom>
              <a:grpFill/>
              <a:ln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1" name="24 Conector recto"/>
              <p:cNvCxnSpPr/>
              <p:nvPr/>
            </p:nvCxnSpPr>
            <p:spPr>
              <a:xfrm rot="5400000">
                <a:off x="4393708" y="2034580"/>
                <a:ext cx="357793" cy="1665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2" name="25 Conector recto"/>
              <p:cNvCxnSpPr/>
              <p:nvPr/>
            </p:nvCxnSpPr>
            <p:spPr>
              <a:xfrm rot="5400000">
                <a:off x="3143221" y="4141981"/>
                <a:ext cx="2858766" cy="1665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3" name="26 Conector recto"/>
              <p:cNvCxnSpPr/>
              <p:nvPr/>
            </p:nvCxnSpPr>
            <p:spPr>
              <a:xfrm>
                <a:off x="4000458" y="3928138"/>
                <a:ext cx="571314" cy="1788"/>
              </a:xfrm>
              <a:prstGeom prst="line">
                <a:avLst/>
              </a:prstGeom>
              <a:grpFill/>
              <a:ln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4" name="27 Conector recto"/>
              <p:cNvCxnSpPr/>
              <p:nvPr/>
            </p:nvCxnSpPr>
            <p:spPr>
              <a:xfrm>
                <a:off x="4571772" y="4570376"/>
                <a:ext cx="571313" cy="1790"/>
              </a:xfrm>
              <a:prstGeom prst="lin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28 Conector recto"/>
              <p:cNvCxnSpPr/>
              <p:nvPr/>
            </p:nvCxnSpPr>
            <p:spPr>
              <a:xfrm>
                <a:off x="4000458" y="4570376"/>
                <a:ext cx="571314" cy="1790"/>
              </a:xfrm>
              <a:prstGeom prst="line">
                <a:avLst/>
              </a:prstGeom>
              <a:grpFill/>
              <a:ln>
                <a:solidFill>
                  <a:schemeClr val="accent2">
                    <a:lumMod val="75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29 Conector recto"/>
              <p:cNvCxnSpPr/>
              <p:nvPr/>
            </p:nvCxnSpPr>
            <p:spPr>
              <a:xfrm>
                <a:off x="4000458" y="5214403"/>
                <a:ext cx="571314" cy="0"/>
              </a:xfrm>
              <a:prstGeom prst="line">
                <a:avLst/>
              </a:prstGeom>
              <a:grpFill/>
              <a:ln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7" name="30 Conector recto"/>
              <p:cNvCxnSpPr/>
              <p:nvPr/>
            </p:nvCxnSpPr>
            <p:spPr>
              <a:xfrm>
                <a:off x="642534" y="5572196"/>
                <a:ext cx="8001719" cy="1790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8" name="31 Conector recto"/>
              <p:cNvCxnSpPr/>
              <p:nvPr/>
            </p:nvCxnSpPr>
            <p:spPr>
              <a:xfrm rot="5400000">
                <a:off x="536030" y="5678701"/>
                <a:ext cx="214676" cy="1666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9" name="32 Conector recto"/>
              <p:cNvCxnSpPr/>
              <p:nvPr/>
            </p:nvCxnSpPr>
            <p:spPr>
              <a:xfrm rot="5400000">
                <a:off x="1678656" y="5678701"/>
                <a:ext cx="214676" cy="1666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0" name="33 Conector recto"/>
              <p:cNvCxnSpPr/>
              <p:nvPr/>
            </p:nvCxnSpPr>
            <p:spPr>
              <a:xfrm rot="5400000">
                <a:off x="2822949" y="5678701"/>
                <a:ext cx="214676" cy="1665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1" name="34 Conector recto"/>
              <p:cNvCxnSpPr/>
              <p:nvPr/>
            </p:nvCxnSpPr>
            <p:spPr>
              <a:xfrm rot="5400000">
                <a:off x="3965576" y="5678701"/>
                <a:ext cx="214676" cy="1665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2" name="35 Conector recto"/>
              <p:cNvCxnSpPr/>
              <p:nvPr/>
            </p:nvCxnSpPr>
            <p:spPr>
              <a:xfrm rot="5400000">
                <a:off x="5179825" y="5678701"/>
                <a:ext cx="214676" cy="1666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3" name="36 Conector recto"/>
              <p:cNvCxnSpPr/>
              <p:nvPr/>
            </p:nvCxnSpPr>
            <p:spPr>
              <a:xfrm rot="5400000">
                <a:off x="6322451" y="5678701"/>
                <a:ext cx="214676" cy="1666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4" name="37 Conector recto"/>
              <p:cNvCxnSpPr/>
              <p:nvPr/>
            </p:nvCxnSpPr>
            <p:spPr>
              <a:xfrm rot="5400000">
                <a:off x="7395121" y="5678701"/>
                <a:ext cx="214676" cy="1666"/>
              </a:xfrm>
              <a:prstGeom prst="line">
                <a:avLst/>
              </a:prstGeom>
              <a:grpFill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5" name="38 Conector recto"/>
              <p:cNvCxnSpPr/>
              <p:nvPr/>
            </p:nvCxnSpPr>
            <p:spPr>
              <a:xfrm rot="5400000">
                <a:off x="8537748" y="5678701"/>
                <a:ext cx="214676" cy="1666"/>
              </a:xfrm>
              <a:prstGeom prst="line">
                <a:avLst/>
              </a:prstGeom>
              <a:grpFill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21 Rectángulo"/>
            <p:cNvSpPr/>
            <p:nvPr/>
          </p:nvSpPr>
          <p:spPr>
            <a:xfrm>
              <a:off x="7900628" y="5727440"/>
              <a:ext cx="1037520" cy="487642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s-PY" sz="1100" b="1" dirty="0" smtClean="0"/>
                <a:t>Dirección de Extensión</a:t>
              </a:r>
              <a:endParaRPr lang="es-PY" sz="1100" b="1" dirty="0"/>
            </a:p>
          </p:txBody>
        </p:sp>
      </p:grp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/>
          <p:cNvSpPr txBox="1">
            <a:spLocks noChangeArrowheads="1"/>
          </p:cNvSpPr>
          <p:nvPr/>
        </p:nvSpPr>
        <p:spPr bwMode="auto">
          <a:xfrm>
            <a:off x="0" y="71414"/>
            <a:ext cx="9501221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s-E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itchFamily="34" charset="0"/>
              </a:rPr>
              <a:t>Autoridades - Consejo Directivo</a:t>
            </a:r>
          </a:p>
        </p:txBody>
      </p:sp>
      <p:sp>
        <p:nvSpPr>
          <p:cNvPr id="21507" name="Text Box 8"/>
          <p:cNvSpPr txBox="1">
            <a:spLocks noChangeArrowheads="1"/>
          </p:cNvSpPr>
          <p:nvPr/>
        </p:nvSpPr>
        <p:spPr bwMode="auto">
          <a:xfrm>
            <a:off x="750888" y="1000108"/>
            <a:ext cx="7429500" cy="8708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PY" dirty="0" smtClean="0">
                <a:latin typeface="Arial Narrow" pitchFamily="34" charset="0"/>
              </a:rPr>
              <a:t>Ing. </a:t>
            </a:r>
            <a:r>
              <a:rPr lang="es-PY" dirty="0" err="1" smtClean="0">
                <a:latin typeface="Arial Narrow" pitchFamily="34" charset="0"/>
              </a:rPr>
              <a:t>M.Sc.</a:t>
            </a:r>
            <a:r>
              <a:rPr lang="es-PY" dirty="0" smtClean="0">
                <a:latin typeface="Arial Narrow" pitchFamily="34" charset="0"/>
              </a:rPr>
              <a:t> Eustaquio Alcides Martínez Jara, </a:t>
            </a:r>
            <a:r>
              <a:rPr lang="es-PY" b="1" dirty="0" smtClean="0">
                <a:latin typeface="Arial Narrow" pitchFamily="34" charset="0"/>
              </a:rPr>
              <a:t>Presidente</a:t>
            </a:r>
            <a:endParaRPr lang="es-PY" dirty="0" smtClean="0">
              <a:latin typeface="Arial Narrow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PY" dirty="0" smtClean="0">
                <a:latin typeface="Arial Narrow" pitchFamily="34" charset="0"/>
              </a:rPr>
              <a:t>Ing. Eligio Salvador </a:t>
            </a:r>
            <a:r>
              <a:rPr lang="es-PY" dirty="0" err="1" smtClean="0">
                <a:latin typeface="Arial Narrow" pitchFamily="34" charset="0"/>
              </a:rPr>
              <a:t>Alvarez</a:t>
            </a:r>
            <a:r>
              <a:rPr lang="es-PY" dirty="0" smtClean="0">
                <a:latin typeface="Arial Narrow" pitchFamily="34" charset="0"/>
              </a:rPr>
              <a:t> Rivas, </a:t>
            </a:r>
            <a:r>
              <a:rPr lang="es-PY" b="1" dirty="0" smtClean="0">
                <a:latin typeface="Arial Narrow" pitchFamily="34" charset="0"/>
              </a:rPr>
              <a:t>Vicedecano</a:t>
            </a:r>
            <a:endParaRPr lang="es-PY" dirty="0">
              <a:latin typeface="Arial Narrow" pitchFamily="34" charset="0"/>
            </a:endParaRPr>
          </a:p>
        </p:txBody>
      </p:sp>
      <p:sp>
        <p:nvSpPr>
          <p:cNvPr id="21508" name="Text Box 10"/>
          <p:cNvSpPr txBox="1">
            <a:spLocks noChangeArrowheads="1"/>
          </p:cNvSpPr>
          <p:nvPr/>
        </p:nvSpPr>
        <p:spPr bwMode="auto">
          <a:xfrm>
            <a:off x="1439863" y="2143116"/>
            <a:ext cx="6048375" cy="2117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dirty="0">
                <a:latin typeface="Arial Narrow" pitchFamily="34" charset="0"/>
              </a:rPr>
              <a:t> </a:t>
            </a:r>
            <a:r>
              <a:rPr lang="es-PY" dirty="0" smtClean="0">
                <a:latin typeface="Arial Narrow" pitchFamily="34" charset="0"/>
              </a:rPr>
              <a:t>Dr. Ramón Porfirio Vera Silva        </a:t>
            </a:r>
          </a:p>
          <a:p>
            <a:pPr algn="ctr">
              <a:lnSpc>
                <a:spcPct val="150000"/>
              </a:lnSpc>
            </a:pPr>
            <a:r>
              <a:rPr lang="es-PY" dirty="0" smtClean="0">
                <a:latin typeface="Arial Narrow" pitchFamily="34" charset="0"/>
              </a:rPr>
              <a:t>Ing. Gabriela Matilde Bobadilla de </a:t>
            </a:r>
            <a:r>
              <a:rPr lang="es-PY" dirty="0" err="1" smtClean="0">
                <a:latin typeface="Arial Narrow" pitchFamily="34" charset="0"/>
              </a:rPr>
              <a:t>Almada</a:t>
            </a:r>
            <a:endParaRPr lang="es-PY" dirty="0" smtClean="0">
              <a:latin typeface="Arial Narrow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dirty="0" err="1" smtClean="0">
                <a:latin typeface="Arial Narrow" pitchFamily="34" charset="0"/>
              </a:rPr>
              <a:t>Lic</a:t>
            </a:r>
            <a:r>
              <a:rPr lang="pt-BR" dirty="0" smtClean="0">
                <a:latin typeface="Arial Narrow" pitchFamily="34" charset="0"/>
              </a:rPr>
              <a:t>. Edgar Ambrosio Acosta Machuca.</a:t>
            </a:r>
            <a:endParaRPr lang="es-PY" dirty="0" smtClean="0">
              <a:latin typeface="Arial Narrow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dirty="0" smtClean="0">
                <a:latin typeface="Arial Narrow" pitchFamily="34" charset="0"/>
              </a:rPr>
              <a:t>Ing. Armando Miguel </a:t>
            </a:r>
            <a:r>
              <a:rPr lang="pt-BR" dirty="0" err="1" smtClean="0">
                <a:latin typeface="Arial Narrow" pitchFamily="34" charset="0"/>
              </a:rPr>
              <a:t>Blaires</a:t>
            </a:r>
            <a:r>
              <a:rPr lang="pt-BR" dirty="0" smtClean="0">
                <a:latin typeface="Arial Narrow" pitchFamily="34" charset="0"/>
              </a:rPr>
              <a:t> </a:t>
            </a:r>
            <a:r>
              <a:rPr lang="pt-BR" dirty="0" err="1" smtClean="0">
                <a:latin typeface="Arial Narrow" pitchFamily="34" charset="0"/>
              </a:rPr>
              <a:t>Bogado</a:t>
            </a:r>
            <a:r>
              <a:rPr lang="pt-BR" dirty="0" smtClean="0">
                <a:latin typeface="Arial Narrow" pitchFamily="34" charset="0"/>
              </a:rPr>
              <a:t> </a:t>
            </a:r>
            <a:endParaRPr lang="es-PY" dirty="0" smtClean="0">
              <a:latin typeface="Arial Narrow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PY" dirty="0" smtClean="0">
                <a:latin typeface="Arial Narrow" pitchFamily="34" charset="0"/>
              </a:rPr>
              <a:t>Ing. Carlos Alberto Centurión  Valdez</a:t>
            </a:r>
            <a:endParaRPr lang="es-ES" dirty="0">
              <a:latin typeface="Arial Narrow" pitchFamily="34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1281113" y="1928802"/>
            <a:ext cx="6524625" cy="406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79350" rIns="0" bIns="79350" anchor="ctr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Representantes  Estamento Docente</a:t>
            </a: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2541588" y="5143512"/>
            <a:ext cx="3903662" cy="406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0" tIns="79350" rIns="0" bIns="79350" anchor="ctr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Representantes Estamento Estudiantil </a:t>
            </a:r>
          </a:p>
        </p:txBody>
      </p:sp>
      <p:sp>
        <p:nvSpPr>
          <p:cNvPr id="21511" name="Rectangle 14"/>
          <p:cNvSpPr>
            <a:spLocks noChangeArrowheads="1"/>
          </p:cNvSpPr>
          <p:nvPr/>
        </p:nvSpPr>
        <p:spPr bwMode="auto">
          <a:xfrm>
            <a:off x="2000232" y="5572140"/>
            <a:ext cx="5040312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PY" dirty="0" smtClean="0">
                <a:latin typeface="Arial Narrow" pitchFamily="34" charset="0"/>
              </a:rPr>
              <a:t>Univ. </a:t>
            </a:r>
            <a:r>
              <a:rPr lang="es-PY" dirty="0" err="1" smtClean="0">
                <a:latin typeface="Arial Narrow" pitchFamily="34" charset="0"/>
              </a:rPr>
              <a:t>Sissi</a:t>
            </a:r>
            <a:r>
              <a:rPr lang="es-PY" dirty="0" smtClean="0">
                <a:latin typeface="Arial Narrow" pitchFamily="34" charset="0"/>
              </a:rPr>
              <a:t> </a:t>
            </a:r>
            <a:r>
              <a:rPr lang="es-PY" dirty="0" err="1" smtClean="0">
                <a:latin typeface="Arial Narrow" pitchFamily="34" charset="0"/>
              </a:rPr>
              <a:t>Astrix</a:t>
            </a:r>
            <a:r>
              <a:rPr lang="es-PY" dirty="0" smtClean="0">
                <a:latin typeface="Arial Narrow" pitchFamily="34" charset="0"/>
              </a:rPr>
              <a:t> Romina Isasi Franco</a:t>
            </a:r>
          </a:p>
          <a:p>
            <a:pPr algn="ctr"/>
            <a:endParaRPr lang="es-PY" sz="900" dirty="0" smtClean="0">
              <a:latin typeface="Arial Narrow" pitchFamily="34" charset="0"/>
            </a:endParaRPr>
          </a:p>
          <a:p>
            <a:pPr algn="ctr"/>
            <a:r>
              <a:rPr lang="pt-BR" dirty="0" smtClean="0">
                <a:latin typeface="Arial Narrow" pitchFamily="34" charset="0"/>
              </a:rPr>
              <a:t>Univ. Rodrigo </a:t>
            </a:r>
            <a:r>
              <a:rPr lang="pt-BR" dirty="0" err="1" smtClean="0">
                <a:latin typeface="Arial Narrow" pitchFamily="34" charset="0"/>
              </a:rPr>
              <a:t>Núñez</a:t>
            </a:r>
            <a:r>
              <a:rPr lang="pt-BR" dirty="0" smtClean="0">
                <a:latin typeface="Arial Narrow" pitchFamily="34" charset="0"/>
              </a:rPr>
              <a:t> Fernández.</a:t>
            </a:r>
            <a:endParaRPr lang="es-PY" dirty="0" smtClean="0">
              <a:latin typeface="Arial Narrow" pitchFamily="34" charset="0"/>
            </a:endParaRPr>
          </a:p>
          <a:p>
            <a:pPr algn="ctr">
              <a:lnSpc>
                <a:spcPct val="150000"/>
              </a:lnSpc>
              <a:buClr>
                <a:srgbClr val="0099FF"/>
              </a:buClr>
              <a:tabLst>
                <a:tab pos="273050" algn="l"/>
                <a:tab pos="355600" algn="l"/>
              </a:tabLst>
            </a:pPr>
            <a:r>
              <a:rPr lang="es-ES" dirty="0" smtClean="0">
                <a:latin typeface="Arial Narrow" pitchFamily="34" charset="0"/>
              </a:rPr>
              <a:t>.</a:t>
            </a:r>
            <a:endParaRPr lang="es-ES" dirty="0">
              <a:latin typeface="Arial Narrow" pitchFamily="34" charset="0"/>
            </a:endParaRPr>
          </a:p>
        </p:txBody>
      </p:sp>
      <p:sp>
        <p:nvSpPr>
          <p:cNvPr id="21512" name="Rectangle 14"/>
          <p:cNvSpPr>
            <a:spLocks noChangeArrowheads="1"/>
          </p:cNvSpPr>
          <p:nvPr/>
        </p:nvSpPr>
        <p:spPr bwMode="auto">
          <a:xfrm>
            <a:off x="2928926" y="4625986"/>
            <a:ext cx="3268662" cy="374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buClr>
                <a:srgbClr val="0099FF"/>
              </a:buClr>
              <a:tabLst>
                <a:tab pos="273050" algn="l"/>
                <a:tab pos="355600" algn="l"/>
              </a:tabLst>
            </a:pPr>
            <a:r>
              <a:rPr lang="es-ES" dirty="0">
                <a:latin typeface="Arial Narrow" pitchFamily="34" charset="0"/>
              </a:rPr>
              <a:t>Ing. Guzmán Vera Moreira.</a:t>
            </a: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-706438" y="5264150"/>
            <a:ext cx="0" cy="2778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>
              <a:defRPr/>
            </a:pPr>
            <a:endParaRPr lang="es-E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1428728" y="4286256"/>
            <a:ext cx="6832600" cy="406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79350" rIns="0" bIns="79350" anchor="ctr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s-ES" sz="2000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Representante Estamento Egresado no Docente</a:t>
            </a: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2217</Words>
  <Application>Microsoft Office PowerPoint</Application>
  <PresentationFormat>Presentación en pantalla (4:3)</PresentationFormat>
  <Paragraphs>408</Paragraphs>
  <Slides>53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54" baseType="lpstr">
      <vt:lpstr>Tema de Office</vt:lpstr>
      <vt:lpstr>Facultad Politécnica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Equipo de Trabajo</vt:lpstr>
      <vt:lpstr>Decano</vt:lpstr>
      <vt:lpstr>Vice Decano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Extensión 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Facultad Politécnica</dc:title>
  <dc:creator>guillermo</dc:creator>
  <cp:lastModifiedBy>amartinez</cp:lastModifiedBy>
  <cp:revision>74</cp:revision>
  <dcterms:created xsi:type="dcterms:W3CDTF">2014-05-30T17:10:04Z</dcterms:created>
  <dcterms:modified xsi:type="dcterms:W3CDTF">2014-07-03T14:43:23Z</dcterms:modified>
</cp:coreProperties>
</file>